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2" r:id="rId3"/>
    <p:sldId id="273" r:id="rId4"/>
    <p:sldId id="274" r:id="rId5"/>
    <p:sldId id="275" r:id="rId6"/>
    <p:sldId id="257" r:id="rId7"/>
    <p:sldId id="258" r:id="rId8"/>
    <p:sldId id="259" r:id="rId9"/>
    <p:sldId id="265" r:id="rId10"/>
    <p:sldId id="262" r:id="rId11"/>
    <p:sldId id="293" r:id="rId12"/>
    <p:sldId id="276" r:id="rId13"/>
    <p:sldId id="277" r:id="rId14"/>
    <p:sldId id="278" r:id="rId15"/>
    <p:sldId id="279" r:id="rId16"/>
    <p:sldId id="280" r:id="rId17"/>
    <p:sldId id="282" r:id="rId18"/>
    <p:sldId id="283" r:id="rId19"/>
    <p:sldId id="284" r:id="rId20"/>
    <p:sldId id="286" r:id="rId21"/>
    <p:sldId id="288" r:id="rId22"/>
    <p:sldId id="290" r:id="rId23"/>
    <p:sldId id="292"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40" autoAdjust="0"/>
    <p:restoredTop sz="94660"/>
  </p:normalViewPr>
  <p:slideViewPr>
    <p:cSldViewPr>
      <p:cViewPr varScale="1">
        <p:scale>
          <a:sx n="107" d="100"/>
          <a:sy n="107" d="100"/>
        </p:scale>
        <p:origin x="-119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081CD121-499C-4B2D-A5CA-D52E3E7341CC}" type="datetimeFigureOut">
              <a:rPr lang="en-US"/>
              <a:pPr/>
              <a:t>11/6/2012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EEA9DFAB-CCB8-417C-B5F3-4F7A14BD2CBB}" type="slidenum">
              <a:rPr lang="en-US"/>
              <a:pPr/>
              <a:t>‹#›</a:t>
            </a:fld>
            <a:endParaRPr lang="en-US"/>
          </a:p>
        </p:txBody>
      </p:sp>
    </p:spTree>
    <p:extLst>
      <p:ext uri="{BB962C8B-B14F-4D97-AF65-F5344CB8AC3E}">
        <p14:creationId xmlns:p14="http://schemas.microsoft.com/office/powerpoint/2010/main" val="51176466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BA2323D8-9ECF-4904-8EF3-05C958122CC1}" type="slidenum">
              <a:rPr lang="en-US"/>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E1EBA552-2F5F-45F6-AF9A-3826012F65F4}" type="datetimeFigureOut">
              <a:rPr lang="en-US"/>
              <a:pPr/>
              <a:t>11/6/2012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2922743-D728-4610-ADB4-2FD081F12B84}" type="slidenum">
              <a:rPr lang="en-US"/>
              <a:pPr/>
              <a:t>‹#›</a:t>
            </a:fld>
            <a:endParaRPr lang="en-US"/>
          </a:p>
        </p:txBody>
      </p:sp>
    </p:spTree>
    <p:extLst>
      <p:ext uri="{BB962C8B-B14F-4D97-AF65-F5344CB8AC3E}">
        <p14:creationId xmlns:p14="http://schemas.microsoft.com/office/powerpoint/2010/main" val="2195027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6DC4F8D-274E-46E0-8FCB-5CD26CD01FD9}" type="datetimeFigureOut">
              <a:rPr lang="en-US"/>
              <a:pPr/>
              <a:t>11/6/2012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78D1D9-1D83-4DC4-BEBE-D080DE30FDAF}" type="slidenum">
              <a:rPr lang="en-US"/>
              <a:pPr/>
              <a:t>‹#›</a:t>
            </a:fld>
            <a:endParaRPr lang="en-US"/>
          </a:p>
        </p:txBody>
      </p:sp>
    </p:spTree>
    <p:extLst>
      <p:ext uri="{BB962C8B-B14F-4D97-AF65-F5344CB8AC3E}">
        <p14:creationId xmlns:p14="http://schemas.microsoft.com/office/powerpoint/2010/main" val="3744513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6F1C5C6-962A-4E0A-8060-9A6EE11E4292}" type="datetimeFigureOut">
              <a:rPr lang="en-US"/>
              <a:pPr/>
              <a:t>11/6/2012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B9DE0AE-57FB-47ED-ABDF-A0FC3E683A34}" type="slidenum">
              <a:rPr lang="en-US"/>
              <a:pPr/>
              <a:t>‹#›</a:t>
            </a:fld>
            <a:endParaRPr lang="en-US"/>
          </a:p>
        </p:txBody>
      </p:sp>
    </p:spTree>
    <p:extLst>
      <p:ext uri="{BB962C8B-B14F-4D97-AF65-F5344CB8AC3E}">
        <p14:creationId xmlns:p14="http://schemas.microsoft.com/office/powerpoint/2010/main" val="836269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241176A-080C-47EC-916E-B75630C37185}" type="datetimeFigureOut">
              <a:rPr lang="en-US"/>
              <a:pPr/>
              <a:t>11/6/2012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9308F91-FCC7-40C0-AFB6-BD0962F712CE}" type="slidenum">
              <a:rPr lang="en-US"/>
              <a:pPr/>
              <a:t>‹#›</a:t>
            </a:fld>
            <a:endParaRPr lang="en-US"/>
          </a:p>
        </p:txBody>
      </p:sp>
    </p:spTree>
    <p:extLst>
      <p:ext uri="{BB962C8B-B14F-4D97-AF65-F5344CB8AC3E}">
        <p14:creationId xmlns:p14="http://schemas.microsoft.com/office/powerpoint/2010/main" val="1385288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10E6D0B-6CCB-4365-88C8-43BFFC59E4C8}" type="datetimeFigureOut">
              <a:rPr lang="en-US"/>
              <a:pPr/>
              <a:t>11/6/2012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087035-D4D5-432A-86AC-E2A614198906}" type="slidenum">
              <a:rPr lang="en-US"/>
              <a:pPr/>
              <a:t>‹#›</a:t>
            </a:fld>
            <a:endParaRPr lang="en-US"/>
          </a:p>
        </p:txBody>
      </p:sp>
    </p:spTree>
    <p:extLst>
      <p:ext uri="{BB962C8B-B14F-4D97-AF65-F5344CB8AC3E}">
        <p14:creationId xmlns:p14="http://schemas.microsoft.com/office/powerpoint/2010/main" val="2379097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2B437D5B-CE26-4994-9B78-0C5C5C07F2D5}" type="datetimeFigureOut">
              <a:rPr lang="en-US"/>
              <a:pPr/>
              <a:t>11/6/2012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35094E2-E749-4842-AD51-EDDD26F174D0}" type="slidenum">
              <a:rPr lang="en-US"/>
              <a:pPr/>
              <a:t>‹#›</a:t>
            </a:fld>
            <a:endParaRPr lang="en-US"/>
          </a:p>
        </p:txBody>
      </p:sp>
    </p:spTree>
    <p:extLst>
      <p:ext uri="{BB962C8B-B14F-4D97-AF65-F5344CB8AC3E}">
        <p14:creationId xmlns:p14="http://schemas.microsoft.com/office/powerpoint/2010/main" val="3929689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C1E25DB9-D6C9-43F0-A285-A0A681E5AB47}" type="datetimeFigureOut">
              <a:rPr lang="en-US"/>
              <a:pPr/>
              <a:t>11/6/2012</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87503DE8-C00C-48E0-B724-23AA3CAABF12}" type="slidenum">
              <a:rPr lang="en-US"/>
              <a:pPr/>
              <a:t>‹#›</a:t>
            </a:fld>
            <a:endParaRPr lang="en-US"/>
          </a:p>
        </p:txBody>
      </p:sp>
    </p:spTree>
    <p:extLst>
      <p:ext uri="{BB962C8B-B14F-4D97-AF65-F5344CB8AC3E}">
        <p14:creationId xmlns:p14="http://schemas.microsoft.com/office/powerpoint/2010/main" val="275940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D1E5BEB-0076-453F-9559-C4F26957B559}" type="datetimeFigureOut">
              <a:rPr lang="en-US"/>
              <a:pPr/>
              <a:t>11/6/2012</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1D19EF38-DB00-4B35-A8E0-A5A91AE3B5F6}" type="slidenum">
              <a:rPr lang="en-US"/>
              <a:pPr/>
              <a:t>‹#›</a:t>
            </a:fld>
            <a:endParaRPr lang="en-US"/>
          </a:p>
        </p:txBody>
      </p:sp>
    </p:spTree>
    <p:extLst>
      <p:ext uri="{BB962C8B-B14F-4D97-AF65-F5344CB8AC3E}">
        <p14:creationId xmlns:p14="http://schemas.microsoft.com/office/powerpoint/2010/main" val="4156554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6BE777F-5ECA-4551-817B-6EAAAEDAB455}" type="datetimeFigureOut">
              <a:rPr lang="en-US"/>
              <a:pPr/>
              <a:t>11/6/2012</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1984E4CC-32E8-47A8-A907-F3B64907EBD0}" type="slidenum">
              <a:rPr lang="en-US"/>
              <a:pPr/>
              <a:t>‹#›</a:t>
            </a:fld>
            <a:endParaRPr lang="en-US"/>
          </a:p>
        </p:txBody>
      </p:sp>
    </p:spTree>
    <p:extLst>
      <p:ext uri="{BB962C8B-B14F-4D97-AF65-F5344CB8AC3E}">
        <p14:creationId xmlns:p14="http://schemas.microsoft.com/office/powerpoint/2010/main" val="899477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99B4D4F-4BC6-4DB2-ADD4-CD5384C4DA6F}" type="datetimeFigureOut">
              <a:rPr lang="en-US"/>
              <a:pPr/>
              <a:t>11/6/2012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D6CE236-EC6C-438C-9E8E-833DA4C07267}" type="slidenum">
              <a:rPr lang="en-US"/>
              <a:pPr/>
              <a:t>‹#›</a:t>
            </a:fld>
            <a:endParaRPr lang="en-US"/>
          </a:p>
        </p:txBody>
      </p:sp>
    </p:spTree>
    <p:extLst>
      <p:ext uri="{BB962C8B-B14F-4D97-AF65-F5344CB8AC3E}">
        <p14:creationId xmlns:p14="http://schemas.microsoft.com/office/powerpoint/2010/main" val="859929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60E05DC-8A16-4EBD-923C-647DEB67BE4F}" type="datetimeFigureOut">
              <a:rPr lang="en-US"/>
              <a:pPr/>
              <a:t>11/6/2012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1D0FAC57-373F-43F9-A08D-0106DD87C5FC}" type="slidenum">
              <a:rPr lang="en-US"/>
              <a:pPr/>
              <a:t>‹#›</a:t>
            </a:fld>
            <a:endParaRPr lang="en-US"/>
          </a:p>
        </p:txBody>
      </p:sp>
    </p:spTree>
    <p:extLst>
      <p:ext uri="{BB962C8B-B14F-4D97-AF65-F5344CB8AC3E}">
        <p14:creationId xmlns:p14="http://schemas.microsoft.com/office/powerpoint/2010/main" val="312346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201645EA-824F-4424-B10E-FABB5649462A}" type="datetimeFigureOut">
              <a:rPr lang="en-US"/>
              <a:pPr/>
              <a:t>11/6/2012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35782731-7A83-4952-A9BB-61F46CA81F9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8.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www.nps.gov/pwro/collection/website/rosie.htm" TargetMode="External"/><Relationship Id="rId3" Type="http://schemas.openxmlformats.org/officeDocument/2006/relationships/hyperlink" Target="http://www.theatlantic.com/infocus/2011/09/world-war-ii-women-at-war/100145/" TargetMode="External"/><Relationship Id="rId7" Type="http://schemas.openxmlformats.org/officeDocument/2006/relationships/hyperlink" Target="http://www.archives.gov/atlanta/education/resources-by-state/wwii-women.html" TargetMode="External"/><Relationship Id="rId12" Type="http://schemas.openxmlformats.org/officeDocument/2006/relationships/hyperlink" Target="http://learn.uakron.edu/beyond/ww2_civilRights.htm" TargetMode="External"/><Relationship Id="rId2" Type="http://schemas.openxmlformats.org/officeDocument/2006/relationships/hyperlink" Target="http://www.kidport.com/RefLib/WorldHistory/WorldWarII/WorldWarIIEffects.htm" TargetMode="External"/><Relationship Id="rId1" Type="http://schemas.openxmlformats.org/officeDocument/2006/relationships/slideLayout" Target="../slideLayouts/slideLayout2.xml"/><Relationship Id="rId6" Type="http://schemas.openxmlformats.org/officeDocument/2006/relationships/hyperlink" Target="http://www.womensmemorial.org/H&amp;C/History/wwii.html" TargetMode="External"/><Relationship Id="rId11" Type="http://schemas.openxmlformats.org/officeDocument/2006/relationships/hyperlink" Target="http://www.history.navy.mil/faqs/faq61-1.htm" TargetMode="External"/><Relationship Id="rId5" Type="http://schemas.openxmlformats.org/officeDocument/2006/relationships/hyperlink" Target="http://www.mnhs.org/library/tips/history_topics/133women_military.htm" TargetMode="External"/><Relationship Id="rId10" Type="http://schemas.openxmlformats.org/officeDocument/2006/relationships/hyperlink" Target="http://www.shsu.edu/~his_ncp/NAWWII.html" TargetMode="External"/><Relationship Id="rId4" Type="http://schemas.openxmlformats.org/officeDocument/2006/relationships/hyperlink" Target="http://collections.mnhs.org/visualresources/image.cfm?imageid=186313&amp;Page=1&amp;Keywords=virginia%20Mae&amp;SearchType=Basic" TargetMode="External"/><Relationship Id="rId9" Type="http://schemas.openxmlformats.org/officeDocument/2006/relationships/hyperlink" Target="http://www.archives.gov/research/arc/topics/japanese-american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8" name="Picture 8" descr="http://upload.wikimedia.org/wikipedia/commons/thumb/4/43/Location_North_America.svg/200px-Location_North_America.svg.png"/>
          <p:cNvPicPr>
            <a:picLocks noChangeAspect="1" noChangeArrowheads="1"/>
          </p:cNvPicPr>
          <p:nvPr/>
        </p:nvPicPr>
        <p:blipFill>
          <a:blip r:embed="rId2">
            <a:duotone>
              <a:schemeClr val="accent3">
                <a:shade val="45000"/>
                <a:satMod val="135000"/>
              </a:schemeClr>
              <a:prstClr val="white"/>
            </a:duotone>
          </a:blip>
          <a:srcRect/>
          <a:stretch>
            <a:fillRect/>
          </a:stretch>
        </p:blipFill>
        <p:spPr bwMode="auto">
          <a:xfrm>
            <a:off x="1828800" y="762000"/>
            <a:ext cx="5029200" cy="5029200"/>
          </a:xfrm>
          <a:prstGeom prst="rect">
            <a:avLst/>
          </a:prstGeom>
          <a:noFill/>
        </p:spPr>
      </p:pic>
      <p:sp>
        <p:nvSpPr>
          <p:cNvPr id="2051" name="Title 1"/>
          <p:cNvSpPr>
            <a:spLocks noGrp="1"/>
          </p:cNvSpPr>
          <p:nvPr>
            <p:ph type="ctrTitle"/>
          </p:nvPr>
        </p:nvSpPr>
        <p:spPr/>
        <p:txBody>
          <a:bodyPr/>
          <a:lstStyle/>
          <a:p>
            <a:r>
              <a:rPr lang="en-US" sz="5000" smtClean="0">
                <a:latin typeface="Times New Roman" pitchFamily="18" charset="0"/>
                <a:cs typeface="Times New Roman" pitchFamily="18" charset="0"/>
              </a:rPr>
              <a:t>The Social Impact of World War II</a:t>
            </a:r>
          </a:p>
        </p:txBody>
      </p:sp>
      <p:sp>
        <p:nvSpPr>
          <p:cNvPr id="2052" name="Subtitle 2"/>
          <p:cNvSpPr>
            <a:spLocks noGrp="1"/>
          </p:cNvSpPr>
          <p:nvPr>
            <p:ph type="subTitle" idx="1"/>
          </p:nvPr>
        </p:nvSpPr>
        <p:spPr/>
        <p:txBody>
          <a:bodyPr/>
          <a:lstStyle/>
          <a:p>
            <a:r>
              <a:rPr lang="en-US" smtClean="0">
                <a:solidFill>
                  <a:schemeClr val="tx1"/>
                </a:solidFill>
                <a:latin typeface="Times New Roman" pitchFamily="18" charset="0"/>
                <a:cs typeface="Times New Roman" pitchFamily="18" charset="0"/>
              </a:rPr>
              <a:t>Irene Kim, John So, and Sarah You</a:t>
            </a:r>
          </a:p>
          <a:p>
            <a:r>
              <a:rPr lang="en-US" smtClean="0">
                <a:solidFill>
                  <a:schemeClr val="tx1"/>
                </a:solidFill>
                <a:latin typeface="Times New Roman" pitchFamily="18" charset="0"/>
                <a:cs typeface="Times New Roman" pitchFamily="18" charset="0"/>
              </a:rPr>
              <a:t>Period 5</a:t>
            </a: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a:xfrm>
            <a:off x="5410200" y="152400"/>
            <a:ext cx="3733800" cy="1371600"/>
          </a:xfrm>
        </p:spPr>
        <p:txBody>
          <a:bodyPr/>
          <a:lstStyle/>
          <a:p>
            <a:pPr algn="ctr"/>
            <a:r>
              <a:rPr lang="en-US" sz="3000" b="0" smtClean="0">
                <a:latin typeface="Times New Roman" pitchFamily="18" charset="0"/>
                <a:cs typeface="Times New Roman" pitchFamily="18" charset="0"/>
              </a:rPr>
              <a:t>Impact of World War II on Native Americans</a:t>
            </a:r>
          </a:p>
        </p:txBody>
      </p:sp>
      <p:sp>
        <p:nvSpPr>
          <p:cNvPr id="11267" name="Content Placeholder 2"/>
          <p:cNvSpPr>
            <a:spLocks noGrp="1"/>
          </p:cNvSpPr>
          <p:nvPr>
            <p:ph idx="1"/>
          </p:nvPr>
        </p:nvSpPr>
        <p:spPr>
          <a:xfrm>
            <a:off x="0" y="533400"/>
            <a:ext cx="5111750" cy="5853113"/>
          </a:xfrm>
        </p:spPr>
        <p:txBody>
          <a:bodyPr/>
          <a:lstStyle/>
          <a:p>
            <a:pPr lvl="1"/>
            <a:r>
              <a:rPr lang="en-US" sz="2200" smtClean="0">
                <a:latin typeface="Times New Roman" pitchFamily="18" charset="0"/>
                <a:cs typeface="Times New Roman" pitchFamily="18" charset="0"/>
              </a:rPr>
              <a:t>The role of Native Americans in World War II provided new opportunities and disrupted conventional roles.</a:t>
            </a:r>
          </a:p>
          <a:p>
            <a:pPr lvl="2"/>
            <a:r>
              <a:rPr lang="en-US" sz="2200" smtClean="0">
                <a:latin typeface="Times New Roman" pitchFamily="18" charset="0"/>
                <a:cs typeface="Times New Roman" pitchFamily="18" charset="0"/>
              </a:rPr>
              <a:t>Many adapted permanently to cities </a:t>
            </a:r>
            <a:r>
              <a:rPr lang="en-US" sz="2200" smtClean="0">
                <a:latin typeface="Times New Roman" pitchFamily="18" charset="0"/>
                <a:cs typeface="Times New Roman" pitchFamily="18" charset="0"/>
                <a:sym typeface="Wingdings" pitchFamily="2" charset="2"/>
              </a:rPr>
              <a:t></a:t>
            </a:r>
            <a:r>
              <a:rPr lang="en-US" sz="2200" smtClean="0">
                <a:latin typeface="Times New Roman" pitchFamily="18" charset="0"/>
                <a:cs typeface="Times New Roman" pitchFamily="18" charset="0"/>
              </a:rPr>
              <a:t> forged a new Pan-American identity. </a:t>
            </a:r>
          </a:p>
          <a:p>
            <a:pPr lvl="2"/>
            <a:r>
              <a:rPr lang="en-US" sz="2200" smtClean="0">
                <a:latin typeface="Times New Roman" pitchFamily="18" charset="0"/>
                <a:cs typeface="Times New Roman" pitchFamily="18" charset="0"/>
              </a:rPr>
              <a:t>Negative impact </a:t>
            </a:r>
            <a:r>
              <a:rPr lang="en-US" sz="2200" smtClean="0">
                <a:latin typeface="Times New Roman" pitchFamily="18" charset="0"/>
                <a:cs typeface="Times New Roman" pitchFamily="18" charset="0"/>
                <a:sym typeface="Wingdings" pitchFamily="2" charset="2"/>
              </a:rPr>
              <a:t></a:t>
            </a:r>
            <a:r>
              <a:rPr lang="en-US" sz="2200" smtClean="0">
                <a:latin typeface="Times New Roman" pitchFamily="18" charset="0"/>
                <a:cs typeface="Times New Roman" pitchFamily="18" charset="0"/>
              </a:rPr>
              <a:t> lessened the prestige of cultural/tribal influence, undermined the security of the reservation and the Native American way of life. </a:t>
            </a:r>
          </a:p>
          <a:p>
            <a:pPr lvl="2"/>
            <a:r>
              <a:rPr lang="en-US" sz="2200" smtClean="0">
                <a:latin typeface="Times New Roman" pitchFamily="18" charset="0"/>
                <a:cs typeface="Times New Roman" pitchFamily="18" charset="0"/>
              </a:rPr>
              <a:t>Positive impact </a:t>
            </a:r>
            <a:r>
              <a:rPr lang="en-US" sz="2200" smtClean="0">
                <a:latin typeface="Times New Roman" pitchFamily="18" charset="0"/>
                <a:cs typeface="Times New Roman" pitchFamily="18" charset="0"/>
                <a:sym typeface="Wingdings" pitchFamily="2" charset="2"/>
              </a:rPr>
              <a:t></a:t>
            </a:r>
            <a:r>
              <a:rPr lang="en-US" sz="2200" smtClean="0">
                <a:latin typeface="Times New Roman" pitchFamily="18" charset="0"/>
                <a:cs typeface="Times New Roman" pitchFamily="18" charset="0"/>
              </a:rPr>
              <a:t> increased standard of living, health care, job opportunities.</a:t>
            </a:r>
          </a:p>
          <a:p>
            <a:endParaRPr lang="en-US" sz="2200" smtClean="0">
              <a:latin typeface="Times New Roman" pitchFamily="18" charset="0"/>
              <a:cs typeface="Times New Roman" pitchFamily="18" charset="0"/>
            </a:endParaRPr>
          </a:p>
          <a:p>
            <a:endParaRPr lang="en-US" sz="2200" smtClean="0">
              <a:latin typeface="Times New Roman" pitchFamily="18" charset="0"/>
              <a:cs typeface="Times New Roman" pitchFamily="18" charset="0"/>
            </a:endParaRPr>
          </a:p>
        </p:txBody>
      </p:sp>
      <p:pic>
        <p:nvPicPr>
          <p:cNvPr id="11268" name="Picture 6" descr="http://wpt.org/wayofthewarrior/images/WWII_Childers-pin-med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524000"/>
            <a:ext cx="26289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8" descr="http://indiancountrytodaymedianetwork.com/wp-content/uploads/2012/10/code-talker-medal-615x60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4267200"/>
            <a:ext cx="2438400"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latin typeface="Times New Roman" pitchFamily="18" charset="0"/>
                <a:cs typeface="Times New Roman" pitchFamily="18" charset="0"/>
              </a:rPr>
              <a:t>Social Impact of World War II on women</a:t>
            </a:r>
          </a:p>
        </p:txBody>
      </p:sp>
      <p:pic>
        <p:nvPicPr>
          <p:cNvPr id="12291" name="Picture 4" descr="http://www.mnhs.org/library/tips/history_topics/images/133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52600"/>
            <a:ext cx="2794000"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6" descr="http://olive-drab.com/gallery/photos/women_correspondants_s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771">
            <a:off x="4132263" y="2103438"/>
            <a:ext cx="40163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381000" y="838200"/>
            <a:ext cx="5181600" cy="5105400"/>
          </a:xfrm>
        </p:spPr>
        <p:txBody>
          <a:bodyPr/>
          <a:lstStyle/>
          <a:p>
            <a:r>
              <a:rPr lang="en-US" sz="2400" dirty="0" smtClean="0">
                <a:latin typeface="Times New Roman" pitchFamily="18" charset="0"/>
                <a:cs typeface="Times New Roman" pitchFamily="18" charset="0"/>
              </a:rPr>
              <a:t>Men were drafted to serve in the army</a:t>
            </a:r>
          </a:p>
          <a:p>
            <a:pPr lvl="1"/>
            <a:r>
              <a:rPr lang="en-US" sz="2400" dirty="0" smtClean="0">
                <a:latin typeface="Times New Roman" pitchFamily="18" charset="0"/>
                <a:cs typeface="Times New Roman" pitchFamily="18" charset="0"/>
              </a:rPr>
              <a:t>Labor shortage in war industries</a:t>
            </a:r>
          </a:p>
          <a:p>
            <a:r>
              <a:rPr lang="en-US" sz="2400" dirty="0" smtClean="0">
                <a:latin typeface="Times New Roman" pitchFamily="18" charset="0"/>
                <a:cs typeface="Times New Roman" pitchFamily="18" charset="0"/>
              </a:rPr>
              <a:t>Women entered the work force</a:t>
            </a:r>
          </a:p>
          <a:p>
            <a:pPr lvl="1"/>
            <a:r>
              <a:rPr lang="en-US" sz="2400" dirty="0" smtClean="0">
                <a:latin typeface="Times New Roman" pitchFamily="18" charset="0"/>
                <a:cs typeface="Times New Roman" pitchFamily="18" charset="0"/>
              </a:rPr>
              <a:t>Encouraged by “Rosie the Riveter”</a:t>
            </a:r>
          </a:p>
          <a:p>
            <a:pPr lvl="2"/>
            <a:r>
              <a:rPr lang="en-US" dirty="0" smtClean="0">
                <a:latin typeface="Times New Roman" pitchFamily="18" charset="0"/>
                <a:cs typeface="Times New Roman" pitchFamily="18" charset="0"/>
              </a:rPr>
              <a:t>The ideal woman worker</a:t>
            </a:r>
          </a:p>
          <a:p>
            <a:pPr lvl="1"/>
            <a:r>
              <a:rPr lang="en-US" sz="2400" dirty="0" smtClean="0">
                <a:latin typeface="Times New Roman" pitchFamily="18" charset="0"/>
                <a:cs typeface="Times New Roman" pitchFamily="18" charset="0"/>
              </a:rPr>
              <a:t>War industries</a:t>
            </a:r>
          </a:p>
          <a:p>
            <a:pPr lvl="2"/>
            <a:r>
              <a:rPr lang="en-US" dirty="0" smtClean="0">
                <a:latin typeface="Times New Roman" pitchFamily="18" charset="0"/>
                <a:cs typeface="Times New Roman" pitchFamily="18" charset="0"/>
              </a:rPr>
              <a:t>Produced necessary equipment for war</a:t>
            </a:r>
          </a:p>
          <a:p>
            <a:pPr lvl="3"/>
            <a:r>
              <a:rPr lang="en-US" sz="2400" dirty="0" smtClean="0">
                <a:latin typeface="Times New Roman" pitchFamily="18" charset="0"/>
                <a:cs typeface="Times New Roman" pitchFamily="18" charset="0"/>
              </a:rPr>
              <a:t>Planes, bombs, tanks, and other weapons</a:t>
            </a:r>
          </a:p>
        </p:txBody>
      </p:sp>
      <p:sp>
        <p:nvSpPr>
          <p:cNvPr id="13315" name="Subtitle 2"/>
          <p:cNvSpPr txBox="1">
            <a:spLocks/>
          </p:cNvSpPr>
          <p:nvPr/>
        </p:nvSpPr>
        <p:spPr bwMode="auto">
          <a:xfrm>
            <a:off x="990600" y="152400"/>
            <a:ext cx="731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20000"/>
              </a:spcBef>
            </a:pPr>
            <a:r>
              <a:rPr lang="en-US" sz="4000">
                <a:latin typeface="Times New Roman" pitchFamily="18" charset="0"/>
                <a:cs typeface="Times New Roman" pitchFamily="18" charset="0"/>
              </a:rPr>
              <a:t>Changes on the Home Front </a:t>
            </a:r>
            <a:br>
              <a:rPr lang="en-US" sz="4000">
                <a:latin typeface="Times New Roman" pitchFamily="18" charset="0"/>
                <a:cs typeface="Times New Roman" pitchFamily="18" charset="0"/>
              </a:rPr>
            </a:br>
            <a:endParaRPr lang="en-US" sz="4000">
              <a:latin typeface="Times New Roman" pitchFamily="18" charset="0"/>
              <a:cs typeface="Times New Roman" pitchFamily="18" charset="0"/>
            </a:endParaRPr>
          </a:p>
        </p:txBody>
      </p:sp>
      <p:pic>
        <p:nvPicPr>
          <p:cNvPr id="13316" name="Picture 2" descr="https://encrypted-tbn3.gstatic.com/images?q=tbn:ANd9GcSwSEYu3YlsDE_xSJcoMw_Wogv8djj6fzOhHp86RsKS1kIHecg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524000"/>
            <a:ext cx="2789952"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40000"/>
            <a:lum/>
          </a:blip>
          <a:srcRect/>
          <a:stretch>
            <a:fillRect/>
          </a:stretch>
        </a:blipFill>
        <a:effectLst/>
      </p:bgPr>
    </p:bg>
    <p:spTree>
      <p:nvGrpSpPr>
        <p:cNvPr id="1" name=""/>
        <p:cNvGrpSpPr/>
        <p:nvPr/>
      </p:nvGrpSpPr>
      <p:grpSpPr>
        <a:xfrm>
          <a:off x="0" y="0"/>
          <a:ext cx="0" cy="0"/>
          <a:chOff x="0" y="0"/>
          <a:chExt cx="0" cy="0"/>
        </a:xfrm>
      </p:grpSpPr>
      <p:pic>
        <p:nvPicPr>
          <p:cNvPr id="14338" name="Picture 2" descr="C:\Users\david\Pictures\ww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447800"/>
            <a:ext cx="4278313"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800600" y="990600"/>
            <a:ext cx="4343400" cy="4953000"/>
          </a:xfrm>
        </p:spPr>
        <p:txBody>
          <a:bodyPr>
            <a:normAutofit/>
          </a:bodyPr>
          <a:lstStyle/>
          <a:p>
            <a:pPr>
              <a:lnSpc>
                <a:spcPct val="90000"/>
              </a:lnSpc>
            </a:pPr>
            <a:r>
              <a:rPr lang="en-US" sz="2200" smtClean="0">
                <a:latin typeface="Times New Roman" pitchFamily="18" charset="0"/>
                <a:cs typeface="Times New Roman" pitchFamily="18" charset="0"/>
              </a:rPr>
              <a:t>Served in the United States Armed Forces (350,000 women)</a:t>
            </a:r>
          </a:p>
          <a:p>
            <a:pPr lvl="1">
              <a:lnSpc>
                <a:spcPct val="90000"/>
              </a:lnSpc>
            </a:pPr>
            <a:r>
              <a:rPr lang="en-US" sz="2200" smtClean="0">
                <a:latin typeface="Times New Roman" pitchFamily="18" charset="0"/>
                <a:cs typeface="Times New Roman" pitchFamily="18" charset="0"/>
              </a:rPr>
              <a:t>Women’s Army Corps (WAC)</a:t>
            </a:r>
          </a:p>
          <a:p>
            <a:pPr lvl="1">
              <a:lnSpc>
                <a:spcPct val="90000"/>
              </a:lnSpc>
            </a:pPr>
            <a:r>
              <a:rPr lang="en-US" sz="2200" smtClean="0">
                <a:latin typeface="Times New Roman" pitchFamily="18" charset="0"/>
                <a:cs typeface="Times New Roman" pitchFamily="18" charset="0"/>
              </a:rPr>
              <a:t>The Women Air Force Service Pilots</a:t>
            </a:r>
          </a:p>
          <a:p>
            <a:pPr lvl="1">
              <a:lnSpc>
                <a:spcPct val="90000"/>
              </a:lnSpc>
            </a:pPr>
            <a:r>
              <a:rPr lang="en-US" sz="2200" smtClean="0">
                <a:latin typeface="Times New Roman" pitchFamily="18" charset="0"/>
                <a:cs typeface="Times New Roman" pitchFamily="18" charset="0"/>
              </a:rPr>
              <a:t>the Navy (WAVES)</a:t>
            </a:r>
          </a:p>
          <a:p>
            <a:pPr lvl="1">
              <a:lnSpc>
                <a:spcPct val="90000"/>
              </a:lnSpc>
            </a:pPr>
            <a:r>
              <a:rPr lang="en-US" sz="2200" smtClean="0">
                <a:latin typeface="Times New Roman" pitchFamily="18" charset="0"/>
                <a:cs typeface="Times New Roman" pitchFamily="18" charset="0"/>
              </a:rPr>
              <a:t>Marine Corps Women's Reserves. </a:t>
            </a:r>
          </a:p>
          <a:p>
            <a:pPr>
              <a:lnSpc>
                <a:spcPct val="90000"/>
              </a:lnSpc>
            </a:pPr>
            <a:r>
              <a:rPr lang="en-US" sz="2200" smtClean="0">
                <a:latin typeface="Times New Roman" pitchFamily="18" charset="0"/>
                <a:cs typeface="Times New Roman" pitchFamily="18" charset="0"/>
              </a:rPr>
              <a:t>Volunteered as nurses</a:t>
            </a:r>
          </a:p>
          <a:p>
            <a:pPr lvl="1">
              <a:lnSpc>
                <a:spcPct val="90000"/>
              </a:lnSpc>
            </a:pPr>
            <a:r>
              <a:rPr lang="en-US" sz="2200" smtClean="0">
                <a:latin typeface="Times New Roman" pitchFamily="18" charset="0"/>
                <a:cs typeface="Times New Roman" pitchFamily="18" charset="0"/>
              </a:rPr>
              <a:t>Army and Navy Nurse Corps, the Red Cross</a:t>
            </a:r>
          </a:p>
          <a:p>
            <a:pPr>
              <a:lnSpc>
                <a:spcPct val="90000"/>
              </a:lnSpc>
            </a:pPr>
            <a:r>
              <a:rPr lang="en-US" sz="2200" smtClean="0">
                <a:latin typeface="Times New Roman" pitchFamily="18" charset="0"/>
                <a:cs typeface="Times New Roman" pitchFamily="18" charset="0"/>
              </a:rPr>
              <a:t>By the end of the war, more than 2 million women had worked in war industries. </a:t>
            </a:r>
          </a:p>
        </p:txBody>
      </p:sp>
      <p:sp>
        <p:nvSpPr>
          <p:cNvPr id="14340" name="Subtitle 2"/>
          <p:cNvSpPr txBox="1">
            <a:spLocks/>
          </p:cNvSpPr>
          <p:nvPr/>
        </p:nvSpPr>
        <p:spPr bwMode="auto">
          <a:xfrm>
            <a:off x="0" y="304800"/>
            <a:ext cx="876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20000"/>
              </a:spcBef>
            </a:pPr>
            <a:r>
              <a:rPr lang="en-US" sz="4000">
                <a:latin typeface="Times New Roman" pitchFamily="18" charset="0"/>
                <a:cs typeface="Times New Roman" pitchFamily="18" charset="0"/>
              </a:rPr>
              <a:t>Military Contribution</a:t>
            </a:r>
          </a:p>
        </p:txBody>
      </p:sp>
      <p:sp>
        <p:nvSpPr>
          <p:cNvPr id="14341" name="TextBox 5"/>
          <p:cNvSpPr txBox="1">
            <a:spLocks noChangeArrowheads="1"/>
          </p:cNvSpPr>
          <p:nvPr/>
        </p:nvSpPr>
        <p:spPr bwMode="auto">
          <a:xfrm>
            <a:off x="228600" y="4876800"/>
            <a:ext cx="43434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700">
                <a:latin typeface="Times New Roman" pitchFamily="18" charset="0"/>
                <a:cs typeface="Times New Roman" pitchFamily="18" charset="0"/>
              </a:rPr>
              <a:t>Members of WAC at Camp Shanks, New York</a:t>
            </a:r>
          </a:p>
        </p:txBody>
      </p:sp>
    </p:spTree>
  </p:cSld>
  <p:clrMapOvr>
    <a:masterClrMapping/>
  </p:clrMapOvr>
  <p:transition>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58000"/>
            <a:lum/>
          </a:blip>
          <a:srcRect/>
          <a:stretch>
            <a:fillRect/>
          </a:stretch>
        </a:blip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1447800" y="381000"/>
            <a:ext cx="6477000" cy="685800"/>
          </a:xfrm>
        </p:spPr>
        <p:txBody>
          <a:bodyPr/>
          <a:lstStyle/>
          <a:p>
            <a:r>
              <a:rPr lang="en-US" sz="3500" smtClean="0">
                <a:latin typeface="Times New Roman" pitchFamily="18" charset="0"/>
                <a:cs typeface="Times New Roman" pitchFamily="18" charset="0"/>
              </a:rPr>
              <a:t>Lasting Impact of WWII</a:t>
            </a:r>
          </a:p>
        </p:txBody>
      </p:sp>
      <p:sp>
        <p:nvSpPr>
          <p:cNvPr id="15363" name="Content Placeholder 2"/>
          <p:cNvSpPr>
            <a:spLocks noGrp="1"/>
          </p:cNvSpPr>
          <p:nvPr>
            <p:ph idx="1"/>
          </p:nvPr>
        </p:nvSpPr>
        <p:spPr>
          <a:xfrm>
            <a:off x="457200" y="1219200"/>
            <a:ext cx="8229600" cy="4419600"/>
          </a:xfrm>
        </p:spPr>
        <p:txBody>
          <a:bodyPr/>
          <a:lstStyle/>
          <a:p>
            <a:pPr marL="285750" indent="-285750"/>
            <a:r>
              <a:rPr lang="en-US" sz="2400" smtClean="0">
                <a:latin typeface="Times New Roman" pitchFamily="18" charset="0"/>
                <a:cs typeface="Times New Roman" pitchFamily="18" charset="0"/>
              </a:rPr>
              <a:t>Women’s expectations changed </a:t>
            </a:r>
          </a:p>
          <a:p>
            <a:pPr marL="685800" lvl="1"/>
            <a:r>
              <a:rPr lang="en-US" sz="2400" smtClean="0">
                <a:latin typeface="Times New Roman" pitchFamily="18" charset="0"/>
                <a:cs typeface="Times New Roman" pitchFamily="18" charset="0"/>
              </a:rPr>
              <a:t>Work force</a:t>
            </a:r>
          </a:p>
          <a:p>
            <a:pPr marL="1085850" lvl="2"/>
            <a:r>
              <a:rPr lang="en-US" smtClean="0">
                <a:latin typeface="Times New Roman" pitchFamily="18" charset="0"/>
                <a:cs typeface="Times New Roman" pitchFamily="18" charset="0"/>
              </a:rPr>
              <a:t>A change in their traditional role as women</a:t>
            </a:r>
          </a:p>
          <a:p>
            <a:pPr marL="1085850" lvl="2"/>
            <a:r>
              <a:rPr lang="en-US" smtClean="0">
                <a:latin typeface="Times New Roman" pitchFamily="18" charset="0"/>
                <a:cs typeface="Times New Roman" pitchFamily="18" charset="0"/>
              </a:rPr>
              <a:t>More independent, and capable of these jobs</a:t>
            </a:r>
          </a:p>
          <a:p>
            <a:pPr marL="285750" indent="-285750"/>
            <a:r>
              <a:rPr lang="en-US" sz="2400" smtClean="0">
                <a:latin typeface="Times New Roman" pitchFamily="18" charset="0"/>
                <a:cs typeface="Times New Roman" pitchFamily="18" charset="0"/>
              </a:rPr>
              <a:t>War ended and men came back from war</a:t>
            </a:r>
          </a:p>
          <a:p>
            <a:pPr marL="685800" lvl="1"/>
            <a:r>
              <a:rPr lang="en-US" sz="2400" smtClean="0">
                <a:latin typeface="Times New Roman" pitchFamily="18" charset="0"/>
                <a:cs typeface="Times New Roman" pitchFamily="18" charset="0"/>
              </a:rPr>
              <a:t>Many went back to their traditional role as wives and mothers</a:t>
            </a:r>
          </a:p>
          <a:p>
            <a:pPr marL="1085850" lvl="2"/>
            <a:r>
              <a:rPr lang="en-US" smtClean="0">
                <a:latin typeface="Times New Roman" pitchFamily="18" charset="0"/>
                <a:cs typeface="Times New Roman" pitchFamily="18" charset="0"/>
              </a:rPr>
              <a:t>the new image of women was temporary</a:t>
            </a:r>
          </a:p>
          <a:p>
            <a:pPr marL="285750" indent="-285750"/>
            <a:r>
              <a:rPr lang="en-US" sz="2400" smtClean="0">
                <a:latin typeface="Times New Roman" pitchFamily="18" charset="0"/>
                <a:cs typeface="Times New Roman" pitchFamily="18" charset="0"/>
              </a:rPr>
              <a:t>However, women in the work force during World War II continued into the future, advancing the movement for greater gender equality</a:t>
            </a:r>
          </a:p>
        </p:txBody>
      </p:sp>
    </p:spTree>
  </p:cSld>
  <p:clrMapOvr>
    <a:masterClrMapping/>
  </p:clrMapOvr>
  <p:transition>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cdn.theatlantic.com/static/infocus/ww2_13/s_w18_210010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
            <a:ext cx="7162800" cy="551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3"/>
          <p:cNvSpPr txBox="1">
            <a:spLocks noChangeArrowheads="1"/>
          </p:cNvSpPr>
          <p:nvPr/>
        </p:nvSpPr>
        <p:spPr bwMode="auto">
          <a:xfrm>
            <a:off x="415925" y="5710238"/>
            <a:ext cx="838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atin typeface="Times New Roman" pitchFamily="18" charset="0"/>
                <a:cs typeface="Times New Roman" pitchFamily="18" charset="0"/>
              </a:rPr>
              <a:t>Women workers groom lines of transparent noses for the A-20J attack bombers at Douglas Aircraft's in Long Beach, California, in October of 1942. (AP Photo/Office of War Information)</a:t>
            </a:r>
          </a:p>
        </p:txBody>
      </p:sp>
    </p:spTree>
  </p:cSld>
  <p:clrMapOvr>
    <a:masterClrMapping/>
  </p:clrMapOvr>
  <p:transition>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cdn.theatlantic.com/static/infocus/ww2_13/s_w31_111212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8600"/>
            <a:ext cx="6762750"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3"/>
          <p:cNvSpPr txBox="1">
            <a:spLocks noChangeArrowheads="1"/>
          </p:cNvSpPr>
          <p:nvPr/>
        </p:nvSpPr>
        <p:spPr bwMode="auto">
          <a:xfrm>
            <a:off x="762000" y="5181600"/>
            <a:ext cx="7391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atin typeface="Times New Roman" pitchFamily="18" charset="0"/>
                <a:cs typeface="Times New Roman" pitchFamily="18" charset="0"/>
              </a:rPr>
              <a:t>The first contingent of U.S. Army nurses to be sent to an Allied advanced base in New Guinea carry their equipment as they march single file to their quarter on November 12, 1942. </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43000"/>
            <a:lum/>
          </a:blip>
          <a:srcRect/>
          <a:stretch>
            <a:fillRect/>
          </a:stretch>
        </a:blip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a:xfrm>
            <a:off x="152400" y="304800"/>
            <a:ext cx="5029200" cy="792163"/>
          </a:xfrm>
        </p:spPr>
        <p:txBody>
          <a:bodyPr/>
          <a:lstStyle/>
          <a:p>
            <a:r>
              <a:rPr lang="en-US" sz="3400" smtClean="0">
                <a:latin typeface="Times New Roman" pitchFamily="18" charset="0"/>
                <a:cs typeface="Times New Roman" pitchFamily="18" charset="0"/>
              </a:rPr>
              <a:t>Social Impact on Japanese</a:t>
            </a:r>
          </a:p>
        </p:txBody>
      </p:sp>
      <p:sp>
        <p:nvSpPr>
          <p:cNvPr id="18435" name="Content Placeholder 2"/>
          <p:cNvSpPr>
            <a:spLocks noGrp="1"/>
          </p:cNvSpPr>
          <p:nvPr>
            <p:ph idx="1"/>
          </p:nvPr>
        </p:nvSpPr>
        <p:spPr>
          <a:xfrm>
            <a:off x="76200" y="1066800"/>
            <a:ext cx="4953000" cy="5410200"/>
          </a:xfrm>
        </p:spPr>
        <p:txBody>
          <a:bodyPr/>
          <a:lstStyle/>
          <a:p>
            <a:r>
              <a:rPr lang="en-US" sz="2200" smtClean="0">
                <a:latin typeface="Times New Roman" pitchFamily="18" charset="0"/>
                <a:cs typeface="Times New Roman" pitchFamily="18" charset="0"/>
              </a:rPr>
              <a:t>Bombing of Pearl Harbor</a:t>
            </a:r>
          </a:p>
          <a:p>
            <a:pPr lvl="1"/>
            <a:r>
              <a:rPr lang="en-US" sz="2200" smtClean="0">
                <a:latin typeface="Times New Roman" pitchFamily="18" charset="0"/>
                <a:cs typeface="Times New Roman" pitchFamily="18" charset="0"/>
              </a:rPr>
              <a:t>Construction of internment camps </a:t>
            </a:r>
            <a:r>
              <a:rPr lang="en-US" sz="2200" smtClean="0">
                <a:latin typeface="Times New Roman" pitchFamily="18" charset="0"/>
                <a:cs typeface="Times New Roman" pitchFamily="18" charset="0"/>
                <a:sym typeface="Wingdings" pitchFamily="2" charset="2"/>
              </a:rPr>
              <a:t> </a:t>
            </a:r>
            <a:r>
              <a:rPr lang="en-US" sz="2200" smtClean="0">
                <a:latin typeface="Times New Roman" pitchFamily="18" charset="0"/>
                <a:cs typeface="Times New Roman" pitchFamily="18" charset="0"/>
              </a:rPr>
              <a:t>run by the federal War Relocation Authority</a:t>
            </a:r>
          </a:p>
          <a:p>
            <a:pPr lvl="2"/>
            <a:r>
              <a:rPr lang="en-US" sz="2000" smtClean="0">
                <a:latin typeface="Times New Roman" pitchFamily="18" charset="0"/>
                <a:cs typeface="Times New Roman" pitchFamily="18" charset="0"/>
              </a:rPr>
              <a:t>more than 110,000 Japanese Americans were relocated into internment camps</a:t>
            </a:r>
          </a:p>
          <a:p>
            <a:pPr lvl="3"/>
            <a:r>
              <a:rPr lang="en-US" sz="1800" smtClean="0">
                <a:latin typeface="Times New Roman" pitchFamily="18" charset="0"/>
                <a:cs typeface="Times New Roman" pitchFamily="18" charset="0"/>
              </a:rPr>
              <a:t>Massive exclusion zone along the west coast</a:t>
            </a:r>
          </a:p>
          <a:p>
            <a:pPr lvl="3"/>
            <a:r>
              <a:rPr lang="en-US" sz="1800" smtClean="0">
                <a:latin typeface="Times New Roman" pitchFamily="18" charset="0"/>
                <a:cs typeface="Times New Roman" pitchFamily="18" charset="0"/>
              </a:rPr>
              <a:t>deprived of their homes, jobs, and constitutional and legal rights</a:t>
            </a:r>
          </a:p>
          <a:p>
            <a:pPr lvl="2"/>
            <a:r>
              <a:rPr lang="en-US" sz="2000" smtClean="0">
                <a:latin typeface="Times New Roman" pitchFamily="18" charset="0"/>
                <a:cs typeface="Times New Roman" pitchFamily="18" charset="0"/>
              </a:rPr>
              <a:t>Japanese American property was not returned to them after the war and the internment</a:t>
            </a:r>
          </a:p>
          <a:p>
            <a:pPr lvl="3"/>
            <a:r>
              <a:rPr lang="en-US" sz="1800" smtClean="0">
                <a:latin typeface="Times New Roman" pitchFamily="18" charset="0"/>
                <a:cs typeface="Times New Roman" pitchFamily="18" charset="0"/>
              </a:rPr>
              <a:t>The last internment camp closed in 1946</a:t>
            </a:r>
          </a:p>
        </p:txBody>
      </p:sp>
      <p:pic>
        <p:nvPicPr>
          <p:cNvPr id="18436" name="Picture 4" descr="http://cdn.theatlantic.com/static/infocus/ww2_10/s_w14_3c33633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304800"/>
            <a:ext cx="3886200"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6" descr="http://cdn.theatlantic.com/static/infocus/ww2_10/s_w04_0201477M.jpg"/>
          <p:cNvPicPr>
            <a:picLocks noChangeAspect="1" noChangeArrowheads="1"/>
          </p:cNvPicPr>
          <p:nvPr/>
        </p:nvPicPr>
        <p:blipFill>
          <a:blip r:embed="rId4">
            <a:extLst>
              <a:ext uri="{28A0092B-C50C-407E-A947-70E740481C1C}">
                <a14:useLocalDpi xmlns:a14="http://schemas.microsoft.com/office/drawing/2010/main" val="0"/>
              </a:ext>
            </a:extLst>
          </a:blip>
          <a:srcRect l="15366" r="20375"/>
          <a:stretch>
            <a:fillRect/>
          </a:stretch>
        </p:blipFill>
        <p:spPr bwMode="auto">
          <a:xfrm>
            <a:off x="5486400" y="3419475"/>
            <a:ext cx="286385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56000"/>
            <a:lum/>
          </a:blip>
          <a:srcRect/>
          <a:stretch>
            <a:fillRect/>
          </a:stretch>
        </a:blipFill>
        <a:effectLst/>
      </p:bgPr>
    </p:bg>
    <p:spTree>
      <p:nvGrpSpPr>
        <p:cNvPr id="1" name=""/>
        <p:cNvGrpSpPr/>
        <p:nvPr/>
      </p:nvGrpSpPr>
      <p:grpSpPr>
        <a:xfrm>
          <a:off x="0" y="0"/>
          <a:ext cx="0" cy="0"/>
          <a:chOff x="0" y="0"/>
          <a:chExt cx="0" cy="0"/>
        </a:xfrm>
      </p:grpSpPr>
      <p:pic>
        <p:nvPicPr>
          <p:cNvPr id="19458" name="Picture 2" descr="http://media.web.britannica.com/eb-media/41/104041-004-13D763B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6400"/>
            <a:ext cx="4622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1"/>
          <p:cNvSpPr>
            <a:spLocks noGrp="1"/>
          </p:cNvSpPr>
          <p:nvPr>
            <p:ph type="title"/>
          </p:nvPr>
        </p:nvSpPr>
        <p:spPr>
          <a:xfrm>
            <a:off x="457200" y="304800"/>
            <a:ext cx="8229600" cy="1143000"/>
          </a:xfrm>
        </p:spPr>
        <p:txBody>
          <a:bodyPr/>
          <a:lstStyle/>
          <a:p>
            <a:r>
              <a:rPr lang="en-US" sz="4000" smtClean="0">
                <a:latin typeface="Times New Roman" pitchFamily="18" charset="0"/>
                <a:cs typeface="Times New Roman" pitchFamily="18" charset="0"/>
              </a:rPr>
              <a:t>Social Impact on Japanese</a:t>
            </a:r>
          </a:p>
        </p:txBody>
      </p:sp>
      <p:sp>
        <p:nvSpPr>
          <p:cNvPr id="19460" name="Content Placeholder 2"/>
          <p:cNvSpPr>
            <a:spLocks noGrp="1"/>
          </p:cNvSpPr>
          <p:nvPr>
            <p:ph idx="1"/>
          </p:nvPr>
        </p:nvSpPr>
        <p:spPr>
          <a:xfrm>
            <a:off x="4724400" y="1524000"/>
            <a:ext cx="4267200" cy="4800600"/>
          </a:xfrm>
        </p:spPr>
        <p:txBody>
          <a:bodyPr/>
          <a:lstStyle/>
          <a:p>
            <a:r>
              <a:rPr lang="en-US" sz="2200" smtClean="0">
                <a:latin typeface="Times New Roman" pitchFamily="18" charset="0"/>
                <a:cs typeface="Times New Roman" pitchFamily="18" charset="0"/>
              </a:rPr>
              <a:t>Combat units of Japanese Americans</a:t>
            </a:r>
          </a:p>
          <a:p>
            <a:pPr lvl="1"/>
            <a:r>
              <a:rPr lang="en-US" sz="2000" smtClean="0">
                <a:latin typeface="Times New Roman" pitchFamily="18" charset="0"/>
                <a:cs typeface="Times New Roman" pitchFamily="18" charset="0"/>
              </a:rPr>
              <a:t>The 442nd Regimental Combat Team</a:t>
            </a:r>
          </a:p>
          <a:p>
            <a:pPr lvl="2"/>
            <a:r>
              <a:rPr lang="en-US" sz="1800" smtClean="0">
                <a:latin typeface="Times New Roman" pitchFamily="18" charset="0"/>
                <a:cs typeface="Times New Roman" pitchFamily="18" charset="0"/>
              </a:rPr>
              <a:t>Assembled in 1944 by the United States</a:t>
            </a:r>
          </a:p>
          <a:p>
            <a:pPr lvl="1"/>
            <a:r>
              <a:rPr lang="en-US" sz="2000" smtClean="0">
                <a:latin typeface="Times New Roman" pitchFamily="18" charset="0"/>
                <a:cs typeface="Times New Roman" pitchFamily="18" charset="0"/>
              </a:rPr>
              <a:t>More than 30,000 served in the U.S. military </a:t>
            </a:r>
            <a:endParaRPr lang="en-US" sz="2200" smtClean="0">
              <a:latin typeface="Times New Roman" pitchFamily="18" charset="0"/>
              <a:cs typeface="Times New Roman" pitchFamily="18" charset="0"/>
            </a:endParaRPr>
          </a:p>
          <a:p>
            <a:r>
              <a:rPr lang="en-US" sz="2200" smtClean="0">
                <a:latin typeface="Times New Roman" pitchFamily="18" charset="0"/>
                <a:cs typeface="Times New Roman" pitchFamily="18" charset="0"/>
              </a:rPr>
              <a:t>Some interned Japanese Americans organized a draft resistance movement </a:t>
            </a:r>
          </a:p>
          <a:p>
            <a:pPr lvl="1"/>
            <a:r>
              <a:rPr lang="en-US" sz="2000" smtClean="0">
                <a:latin typeface="Times New Roman" pitchFamily="18" charset="0"/>
                <a:cs typeface="Times New Roman" pitchFamily="18" charset="0"/>
              </a:rPr>
              <a:t>protested the Selective Service Act</a:t>
            </a:r>
          </a:p>
        </p:txBody>
      </p:sp>
    </p:spTree>
  </p:cSld>
  <p:clrMapOvr>
    <a:masterClrMapping/>
  </p:clrMapOvr>
  <p:transition>
    <p:spli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482" name="Picture 2" descr="http://rlv.zcache.com/the_fighting_filipinos_flyers-p244947723041043061b2pv5_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429000"/>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1"/>
          <p:cNvSpPr>
            <a:spLocks noGrp="1"/>
          </p:cNvSpPr>
          <p:nvPr>
            <p:ph type="title"/>
          </p:nvPr>
        </p:nvSpPr>
        <p:spPr>
          <a:xfrm>
            <a:off x="1828800" y="304800"/>
            <a:ext cx="5715000" cy="838200"/>
          </a:xfrm>
        </p:spPr>
        <p:txBody>
          <a:bodyPr/>
          <a:lstStyle/>
          <a:p>
            <a:r>
              <a:rPr lang="en-US" sz="4000" smtClean="0">
                <a:latin typeface="Times New Roman" pitchFamily="18" charset="0"/>
                <a:cs typeface="Times New Roman" pitchFamily="18" charset="0"/>
              </a:rPr>
              <a:t>Social Impact on Filipinos </a:t>
            </a:r>
          </a:p>
        </p:txBody>
      </p:sp>
      <p:sp>
        <p:nvSpPr>
          <p:cNvPr id="20484" name="Content Placeholder 2"/>
          <p:cNvSpPr>
            <a:spLocks noGrp="1"/>
          </p:cNvSpPr>
          <p:nvPr>
            <p:ph idx="1"/>
          </p:nvPr>
        </p:nvSpPr>
        <p:spPr>
          <a:xfrm>
            <a:off x="457200" y="1143000"/>
            <a:ext cx="8077200" cy="3048000"/>
          </a:xfrm>
        </p:spPr>
        <p:txBody>
          <a:bodyPr/>
          <a:lstStyle/>
          <a:p>
            <a:r>
              <a:rPr lang="en-US" sz="1800" smtClean="0">
                <a:latin typeface="Times New Roman" pitchFamily="18" charset="0"/>
                <a:cs typeface="Times New Roman" pitchFamily="18" charset="0"/>
              </a:rPr>
              <a:t>Filipinos were barred from joining the armed forces </a:t>
            </a:r>
          </a:p>
          <a:p>
            <a:pPr lvl="1"/>
            <a:r>
              <a:rPr lang="en-US" sz="1800" smtClean="0">
                <a:latin typeface="Times New Roman" pitchFamily="18" charset="0"/>
                <a:cs typeface="Times New Roman" pitchFamily="18" charset="0"/>
              </a:rPr>
              <a:t>1942, President Roosevelt allowed Filipinos to be drafted into military service</a:t>
            </a:r>
          </a:p>
          <a:p>
            <a:r>
              <a:rPr lang="en-US" sz="1800" smtClean="0">
                <a:latin typeface="Times New Roman" pitchFamily="18" charset="0"/>
                <a:cs typeface="Times New Roman" pitchFamily="18" charset="0"/>
              </a:rPr>
              <a:t>Filipinos fought side by side with the Americans in Europe and Asia</a:t>
            </a:r>
          </a:p>
          <a:p>
            <a:pPr lvl="1"/>
            <a:r>
              <a:rPr lang="en-US" sz="1800" smtClean="0">
                <a:latin typeface="Times New Roman" pitchFamily="18" charset="0"/>
                <a:cs typeface="Times New Roman" pitchFamily="18" charset="0"/>
              </a:rPr>
              <a:t>earned the acceptance and admiration of the American public</a:t>
            </a:r>
          </a:p>
          <a:p>
            <a:pPr lvl="1"/>
            <a:r>
              <a:rPr lang="en-US" sz="1800" smtClean="0">
                <a:latin typeface="Times New Roman" pitchFamily="18" charset="0"/>
                <a:cs typeface="Times New Roman" pitchFamily="18" charset="0"/>
              </a:rPr>
              <a:t>the Filipinos had proven their right to become citizens of the United States</a:t>
            </a:r>
          </a:p>
          <a:p>
            <a:r>
              <a:rPr lang="en-US" sz="1800" smtClean="0">
                <a:latin typeface="Times New Roman" pitchFamily="18" charset="0"/>
                <a:cs typeface="Times New Roman" pitchFamily="18" charset="0"/>
              </a:rPr>
              <a:t>Nationality Act of 1940</a:t>
            </a:r>
          </a:p>
          <a:p>
            <a:pPr lvl="1"/>
            <a:r>
              <a:rPr lang="en-US" sz="1800" smtClean="0">
                <a:latin typeface="Times New Roman" pitchFamily="18" charset="0"/>
                <a:cs typeface="Times New Roman" pitchFamily="18" charset="0"/>
              </a:rPr>
              <a:t>allowed the noncitizens who joined the military to avail of citizenship. </a:t>
            </a:r>
          </a:p>
        </p:txBody>
      </p:sp>
      <p:pic>
        <p:nvPicPr>
          <p:cNvPr id="20485" name="Picture 4" descr="http://mandirigma.org/wp-content/uploads/2011/03/bolo-battalio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810000"/>
            <a:ext cx="35052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latin typeface="Times New Roman" pitchFamily="18" charset="0"/>
                <a:cs typeface="Times New Roman" pitchFamily="18" charset="0"/>
              </a:rPr>
              <a:t>Social Impact of World War II on African-Americans</a:t>
            </a:r>
          </a:p>
        </p:txBody>
      </p:sp>
      <p:pic>
        <p:nvPicPr>
          <p:cNvPr id="3075" name="Picture 3" descr="http://www.amistadresource.org/LBimages/image_07_10_010_unit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3276600" cy="452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http://farm3.static.flickr.com/2248/2526783548_271275340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057400"/>
            <a:ext cx="41148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2000"/>
            <a:lum/>
          </a:blip>
          <a:srcRect/>
          <a:stretch>
            <a:fillRect/>
          </a:stretch>
        </a:blip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a:xfrm>
            <a:off x="1143000" y="228600"/>
            <a:ext cx="6705600" cy="808038"/>
          </a:xfrm>
        </p:spPr>
        <p:txBody>
          <a:bodyPr/>
          <a:lstStyle/>
          <a:p>
            <a:r>
              <a:rPr lang="en-US" sz="4000" smtClean="0">
                <a:latin typeface="Times New Roman" pitchFamily="18" charset="0"/>
                <a:cs typeface="Times New Roman" pitchFamily="18" charset="0"/>
              </a:rPr>
              <a:t>Latinas in the military </a:t>
            </a:r>
          </a:p>
        </p:txBody>
      </p:sp>
      <p:sp>
        <p:nvSpPr>
          <p:cNvPr id="3" name="Content Placeholder 2"/>
          <p:cNvSpPr>
            <a:spLocks noGrp="1"/>
          </p:cNvSpPr>
          <p:nvPr>
            <p:ph idx="1"/>
          </p:nvPr>
        </p:nvSpPr>
        <p:spPr>
          <a:xfrm>
            <a:off x="381000" y="1143000"/>
            <a:ext cx="4648200" cy="5486400"/>
          </a:xfrm>
        </p:spPr>
        <p:txBody>
          <a:bodyPr>
            <a:normAutofit/>
          </a:bodyPr>
          <a:lstStyle/>
          <a:p>
            <a:pPr>
              <a:lnSpc>
                <a:spcPct val="90000"/>
              </a:lnSpc>
            </a:pPr>
            <a:r>
              <a:rPr lang="en-US" sz="2000" smtClean="0">
                <a:latin typeface="Times New Roman" pitchFamily="18" charset="0"/>
                <a:cs typeface="Times New Roman" pitchFamily="18" charset="0"/>
              </a:rPr>
              <a:t>Latinas enlisted in the Women’s Army Corps</a:t>
            </a:r>
          </a:p>
          <a:p>
            <a:pPr lvl="1">
              <a:lnSpc>
                <a:spcPct val="90000"/>
              </a:lnSpc>
            </a:pPr>
            <a:r>
              <a:rPr lang="en-US" sz="2000" smtClean="0">
                <a:latin typeface="Times New Roman" pitchFamily="18" charset="0"/>
                <a:cs typeface="Times New Roman" pitchFamily="18" charset="0"/>
              </a:rPr>
              <a:t>200 Puerto Rican women formed part of the Women's Army Corps</a:t>
            </a:r>
          </a:p>
          <a:p>
            <a:pPr>
              <a:lnSpc>
                <a:spcPct val="90000"/>
              </a:lnSpc>
            </a:pPr>
            <a:r>
              <a:rPr lang="en-US" sz="2000" smtClean="0">
                <a:latin typeface="Times New Roman" pitchFamily="18" charset="0"/>
                <a:cs typeface="Times New Roman" pitchFamily="18" charset="0"/>
              </a:rPr>
              <a:t>Latinas worked in the defense industry during World War II</a:t>
            </a:r>
          </a:p>
          <a:p>
            <a:pPr lvl="1">
              <a:lnSpc>
                <a:spcPct val="90000"/>
              </a:lnSpc>
            </a:pPr>
            <a:r>
              <a:rPr lang="en-US" sz="2000" smtClean="0">
                <a:latin typeface="Times New Roman" pitchFamily="18" charset="0"/>
                <a:cs typeface="Times New Roman" pitchFamily="18" charset="0"/>
              </a:rPr>
              <a:t>traditionally, they had been excluded from such jobs </a:t>
            </a:r>
          </a:p>
          <a:p>
            <a:pPr lvl="1">
              <a:lnSpc>
                <a:spcPct val="90000"/>
              </a:lnSpc>
            </a:pPr>
            <a:r>
              <a:rPr lang="en-US" sz="2000" smtClean="0">
                <a:latin typeface="Times New Roman" pitchFamily="18" charset="0"/>
                <a:cs typeface="Times New Roman" pitchFamily="18" charset="0"/>
              </a:rPr>
              <a:t>the war demanded new workers</a:t>
            </a:r>
          </a:p>
          <a:p>
            <a:pPr lvl="1">
              <a:lnSpc>
                <a:spcPct val="90000"/>
              </a:lnSpc>
            </a:pPr>
            <a:r>
              <a:rPr lang="en-US" sz="2000" smtClean="0">
                <a:latin typeface="Times New Roman" pitchFamily="18" charset="0"/>
                <a:cs typeface="Times New Roman" pitchFamily="18" charset="0"/>
              </a:rPr>
              <a:t>worked in shipyards, armament factories, and aircraft facilities</a:t>
            </a:r>
          </a:p>
          <a:p>
            <a:pPr>
              <a:lnSpc>
                <a:spcPct val="90000"/>
              </a:lnSpc>
            </a:pPr>
            <a:r>
              <a:rPr lang="en-US" sz="2000" smtClean="0">
                <a:latin typeface="Times New Roman" pitchFamily="18" charset="0"/>
                <a:cs typeface="Times New Roman" pitchFamily="18" charset="0"/>
              </a:rPr>
              <a:t>Formerly limited to jobs as maids, garment workers, or farm laborers</a:t>
            </a:r>
          </a:p>
          <a:p>
            <a:pPr lvl="1">
              <a:lnSpc>
                <a:spcPct val="90000"/>
              </a:lnSpc>
            </a:pPr>
            <a:r>
              <a:rPr lang="en-US" sz="2000" smtClean="0">
                <a:latin typeface="Times New Roman" pitchFamily="18" charset="0"/>
                <a:cs typeface="Times New Roman" pitchFamily="18" charset="0"/>
              </a:rPr>
              <a:t>Mexican women found higher wages and opportunity to intermingle with female workers of other racial groups</a:t>
            </a:r>
          </a:p>
        </p:txBody>
      </p:sp>
      <p:pic>
        <p:nvPicPr>
          <p:cNvPr id="21508" name="Picture 2" descr="wacposters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066800"/>
            <a:ext cx="3276600"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Title 1"/>
          <p:cNvSpPr>
            <a:spLocks noGrp="1"/>
          </p:cNvSpPr>
          <p:nvPr>
            <p:ph type="title"/>
          </p:nvPr>
        </p:nvSpPr>
        <p:spPr>
          <a:xfrm>
            <a:off x="1066800" y="152400"/>
            <a:ext cx="6781800" cy="1143000"/>
          </a:xfrm>
        </p:spPr>
        <p:txBody>
          <a:bodyPr/>
          <a:lstStyle/>
          <a:p>
            <a:r>
              <a:rPr lang="en-US" sz="4000" smtClean="0">
                <a:latin typeface="Times New Roman" pitchFamily="18" charset="0"/>
                <a:cs typeface="Times New Roman" pitchFamily="18" charset="0"/>
              </a:rPr>
              <a:t>Latinos in the Military</a:t>
            </a:r>
          </a:p>
        </p:txBody>
      </p:sp>
      <p:sp>
        <p:nvSpPr>
          <p:cNvPr id="22531" name="Content Placeholder 2"/>
          <p:cNvSpPr>
            <a:spLocks noGrp="1"/>
          </p:cNvSpPr>
          <p:nvPr>
            <p:ph idx="1"/>
          </p:nvPr>
        </p:nvSpPr>
        <p:spPr>
          <a:xfrm>
            <a:off x="457200" y="1143000"/>
            <a:ext cx="8229600" cy="3810000"/>
          </a:xfrm>
        </p:spPr>
        <p:txBody>
          <a:bodyPr/>
          <a:lstStyle/>
          <a:p>
            <a:r>
              <a:rPr lang="en-US" sz="1800" smtClean="0">
                <a:latin typeface="Times New Roman" pitchFamily="18" charset="0"/>
                <a:cs typeface="Times New Roman" pitchFamily="18" charset="0"/>
              </a:rPr>
              <a:t>500,000 Latinos served in the U.S. armed forces. </a:t>
            </a:r>
          </a:p>
          <a:p>
            <a:r>
              <a:rPr lang="en-US" sz="1800" smtClean="0">
                <a:latin typeface="Times New Roman" pitchFamily="18" charset="0"/>
                <a:cs typeface="Times New Roman" pitchFamily="18" charset="0"/>
              </a:rPr>
              <a:t>New Mexico National Guard contained a heavy representation of both Hispanic officers and enlisted men</a:t>
            </a:r>
          </a:p>
          <a:p>
            <a:pPr lvl="1">
              <a:buFont typeface="Arial" charset="0"/>
              <a:buNone/>
            </a:pPr>
            <a:r>
              <a:rPr lang="en-US" sz="1800" smtClean="0">
                <a:latin typeface="Times New Roman" pitchFamily="18" charset="0"/>
                <a:cs typeface="Times New Roman" pitchFamily="18" charset="0"/>
              </a:rPr>
              <a:t>Spanish-speaking abilities were useful in the Philippines</a:t>
            </a:r>
          </a:p>
          <a:p>
            <a:r>
              <a:rPr lang="en-US" sz="1800" smtClean="0">
                <a:latin typeface="Times New Roman" pitchFamily="18" charset="0"/>
                <a:cs typeface="Times New Roman" pitchFamily="18" charset="0"/>
              </a:rPr>
              <a:t>Post-World War II </a:t>
            </a:r>
            <a:r>
              <a:rPr lang="en-US" sz="1800" smtClean="0">
                <a:latin typeface="Times New Roman" pitchFamily="18" charset="0"/>
                <a:cs typeface="Times New Roman" pitchFamily="18" charset="0"/>
                <a:sym typeface="Wingdings" pitchFamily="2" charset="2"/>
              </a:rPr>
              <a:t></a:t>
            </a:r>
            <a:r>
              <a:rPr lang="en-US" sz="1800" smtClean="0">
                <a:latin typeface="Times New Roman" pitchFamily="18" charset="0"/>
                <a:cs typeface="Times New Roman" pitchFamily="18" charset="0"/>
              </a:rPr>
              <a:t> men and women made astounding civil rights advancements </a:t>
            </a:r>
          </a:p>
          <a:p>
            <a:pPr lvl="1"/>
            <a:r>
              <a:rPr lang="en-US" sz="1800" smtClean="0">
                <a:latin typeface="Times New Roman" pitchFamily="18" charset="0"/>
                <a:cs typeface="Times New Roman" pitchFamily="18" charset="0"/>
              </a:rPr>
              <a:t>Ex. school desegregation, voting rights, and basic civil rights</a:t>
            </a:r>
          </a:p>
          <a:p>
            <a:pPr lvl="1"/>
            <a:r>
              <a:rPr lang="en-US" sz="1800" smtClean="0">
                <a:latin typeface="Times New Roman" pitchFamily="18" charset="0"/>
                <a:cs typeface="Times New Roman" pitchFamily="18" charset="0"/>
              </a:rPr>
              <a:t>the G.I. Forum and the Mexican American Legal Defense and Educational Fund (MALDEF)</a:t>
            </a:r>
          </a:p>
          <a:p>
            <a:r>
              <a:rPr lang="en-US" sz="1800" smtClean="0">
                <a:latin typeface="Times New Roman" pitchFamily="18" charset="0"/>
                <a:cs typeface="Times New Roman" pitchFamily="18" charset="0"/>
              </a:rPr>
              <a:t>U.S. came to appreciate Puerto Rico’s military importance in the Caribbean.</a:t>
            </a:r>
          </a:p>
          <a:p>
            <a:endParaRPr lang="en-US" sz="1800" smtClean="0">
              <a:latin typeface="Times New Roman" pitchFamily="18" charset="0"/>
              <a:cs typeface="Times New Roman" pitchFamily="18" charset="0"/>
            </a:endParaRPr>
          </a:p>
          <a:p>
            <a:endParaRPr lang="en-US" sz="1800" smtClean="0">
              <a:latin typeface="Times New Roman" pitchFamily="18" charset="0"/>
              <a:cs typeface="Times New Roman" pitchFamily="18" charset="0"/>
            </a:endParaRPr>
          </a:p>
        </p:txBody>
      </p:sp>
      <p:pic>
        <p:nvPicPr>
          <p:cNvPr id="22532" name="Picture 2" descr="http://gozamos.com/wp-content/uploads/2010/09/latinos-www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114800"/>
            <a:ext cx="5715000"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45000"/>
            <a:lum/>
          </a:blip>
          <a:srcRect/>
          <a:stretch>
            <a:fillRect/>
          </a:stretch>
        </a:blipFill>
        <a:effectLst/>
      </p:bgPr>
    </p:bg>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z="4000" smtClean="0">
                <a:latin typeface="Times New Roman" pitchFamily="18" charset="0"/>
                <a:cs typeface="Times New Roman" pitchFamily="18" charset="0"/>
              </a:rPr>
              <a:t>Conscription</a:t>
            </a:r>
          </a:p>
        </p:txBody>
      </p:sp>
      <p:sp>
        <p:nvSpPr>
          <p:cNvPr id="23555" name="Content Placeholder 2"/>
          <p:cNvSpPr>
            <a:spLocks noGrp="1"/>
          </p:cNvSpPr>
          <p:nvPr>
            <p:ph idx="1"/>
          </p:nvPr>
        </p:nvSpPr>
        <p:spPr>
          <a:xfrm>
            <a:off x="457200" y="1371600"/>
            <a:ext cx="8229600" cy="4754563"/>
          </a:xfrm>
        </p:spPr>
        <p:txBody>
          <a:bodyPr/>
          <a:lstStyle/>
          <a:p>
            <a:r>
              <a:rPr lang="en-US" sz="2200" smtClean="0">
                <a:latin typeface="Times New Roman" pitchFamily="18" charset="0"/>
                <a:cs typeface="Times New Roman" pitchFamily="18" charset="0"/>
              </a:rPr>
              <a:t>1920 - The National Defense Act establishes a system of voluntary recruitment</a:t>
            </a:r>
          </a:p>
          <a:p>
            <a:r>
              <a:rPr lang="en-US" sz="2200" smtClean="0">
                <a:latin typeface="Times New Roman" pitchFamily="18" charset="0"/>
                <a:cs typeface="Times New Roman" pitchFamily="18" charset="0"/>
              </a:rPr>
              <a:t>1940 - Congress enacts the Selective Training and Service Act</a:t>
            </a:r>
          </a:p>
          <a:p>
            <a:pPr lvl="1"/>
            <a:r>
              <a:rPr lang="en-US" sz="2200" smtClean="0">
                <a:latin typeface="Times New Roman" pitchFamily="18" charset="0"/>
                <a:cs typeface="Times New Roman" pitchFamily="18" charset="0"/>
              </a:rPr>
              <a:t>All males between the ages of 21 and 35 are ordered to register for the draft</a:t>
            </a:r>
          </a:p>
          <a:p>
            <a:pPr lvl="1"/>
            <a:r>
              <a:rPr lang="en-US" sz="2200" smtClean="0">
                <a:latin typeface="Times New Roman" pitchFamily="18" charset="0"/>
                <a:cs typeface="Times New Roman" pitchFamily="18" charset="0"/>
              </a:rPr>
              <a:t>As World War II progresses, the draft age is lowered to 18</a:t>
            </a:r>
          </a:p>
          <a:p>
            <a:r>
              <a:rPr lang="en-US" sz="2200" smtClean="0">
                <a:latin typeface="Times New Roman" pitchFamily="18" charset="0"/>
                <a:cs typeface="Times New Roman" pitchFamily="18" charset="0"/>
              </a:rPr>
              <a:t>1941 - Congress gives the president power to send draftees anywhere in the world removing the distinctions creating one army made up of all</a:t>
            </a:r>
          </a:p>
          <a:p>
            <a:r>
              <a:rPr lang="en-US" sz="2200" smtClean="0">
                <a:latin typeface="Times New Roman" pitchFamily="18" charset="0"/>
                <a:cs typeface="Times New Roman" pitchFamily="18" charset="0"/>
              </a:rPr>
              <a:t>1947 - President Harry S. Truman recommends to Congress that the 1940 - Selective Training and Service Act expire and that the level of required military forces be maintained by means of voluntary enlistments</a:t>
            </a:r>
          </a:p>
        </p:txBody>
      </p:sp>
    </p:spTree>
  </p:cSld>
  <p:clrMapOvr>
    <a:masterClrMapping/>
  </p:clrMapOvr>
  <p:transition>
    <p:cover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381000" y="1295400"/>
            <a:ext cx="8458200" cy="4038600"/>
          </a:xfrm>
        </p:spPr>
        <p:txBody>
          <a:bodyPr/>
          <a:lstStyle/>
          <a:p>
            <a:r>
              <a:rPr lang="en-US" sz="1800" smtClean="0">
                <a:latin typeface="Times New Roman" pitchFamily="18" charset="0"/>
                <a:cs typeface="Times New Roman" pitchFamily="18" charset="0"/>
                <a:hlinkClick r:id="rId2"/>
              </a:rPr>
              <a:t>http://www.kidport.com/RefLib/WorldHistory/WorldWarII/WorldWarIIEffects.htm</a:t>
            </a:r>
            <a:endParaRPr lang="en-US" sz="1800" smtClean="0">
              <a:latin typeface="Times New Roman" pitchFamily="18" charset="0"/>
              <a:cs typeface="Times New Roman" pitchFamily="18" charset="0"/>
            </a:endParaRPr>
          </a:p>
          <a:p>
            <a:r>
              <a:rPr lang="en-US" sz="1800" smtClean="0">
                <a:latin typeface="Times New Roman" pitchFamily="18" charset="0"/>
                <a:cs typeface="Times New Roman" pitchFamily="18" charset="0"/>
                <a:hlinkClick r:id="rId3"/>
              </a:rPr>
              <a:t>http://www.theatlantic.com/infocus/2011/09/world-war-ii-women-at-war/100145/</a:t>
            </a:r>
            <a:endParaRPr lang="en-US" sz="1800" smtClean="0">
              <a:latin typeface="Times New Roman" pitchFamily="18" charset="0"/>
              <a:cs typeface="Times New Roman" pitchFamily="18" charset="0"/>
            </a:endParaRPr>
          </a:p>
          <a:p>
            <a:r>
              <a:rPr lang="en-US" sz="1800" smtClean="0">
                <a:latin typeface="Times New Roman" pitchFamily="18" charset="0"/>
                <a:cs typeface="Times New Roman" pitchFamily="18" charset="0"/>
                <a:hlinkClick r:id="rId4"/>
              </a:rPr>
              <a:t>http://collections.mnhs.org/visualresources/image.cfm?imageid=186313&amp;Page=1&amp;Keywords=virginia%20Mae&amp;SearchType=Basic</a:t>
            </a:r>
            <a:endParaRPr lang="en-US" sz="1800" smtClean="0">
              <a:latin typeface="Times New Roman" pitchFamily="18" charset="0"/>
              <a:cs typeface="Times New Roman" pitchFamily="18" charset="0"/>
            </a:endParaRPr>
          </a:p>
          <a:p>
            <a:r>
              <a:rPr lang="en-US" sz="1800" smtClean="0">
                <a:latin typeface="Times New Roman" pitchFamily="18" charset="0"/>
                <a:cs typeface="Times New Roman" pitchFamily="18" charset="0"/>
                <a:hlinkClick r:id="rId5"/>
              </a:rPr>
              <a:t>http://www.mnhs.org/library/tips/history_topics/133women_military.htm</a:t>
            </a:r>
            <a:endParaRPr lang="en-US" sz="1800" smtClean="0">
              <a:latin typeface="Times New Roman" pitchFamily="18" charset="0"/>
              <a:cs typeface="Times New Roman" pitchFamily="18" charset="0"/>
            </a:endParaRPr>
          </a:p>
          <a:p>
            <a:r>
              <a:rPr lang="en-US" sz="1800" smtClean="0">
                <a:latin typeface="Times New Roman" pitchFamily="18" charset="0"/>
                <a:cs typeface="Times New Roman" pitchFamily="18" charset="0"/>
                <a:hlinkClick r:id="rId6"/>
              </a:rPr>
              <a:t>http://www.womensmemorial.org/H&amp;C/History/wwii.html</a:t>
            </a:r>
            <a:endParaRPr lang="en-US" sz="1800" smtClean="0">
              <a:latin typeface="Times New Roman" pitchFamily="18" charset="0"/>
              <a:cs typeface="Times New Roman" pitchFamily="18" charset="0"/>
            </a:endParaRPr>
          </a:p>
          <a:p>
            <a:r>
              <a:rPr lang="en-US" sz="1800" smtClean="0">
                <a:latin typeface="Times New Roman" pitchFamily="18" charset="0"/>
                <a:cs typeface="Times New Roman" pitchFamily="18" charset="0"/>
                <a:hlinkClick r:id="rId7"/>
              </a:rPr>
              <a:t>http://www.archives.gov/atlanta/education/resources-by-state/wwii-women.html</a:t>
            </a:r>
            <a:endParaRPr lang="en-US" sz="1800" smtClean="0">
              <a:latin typeface="Times New Roman" pitchFamily="18" charset="0"/>
              <a:cs typeface="Times New Roman" pitchFamily="18" charset="0"/>
            </a:endParaRPr>
          </a:p>
          <a:p>
            <a:r>
              <a:rPr lang="en-US" sz="1800" smtClean="0">
                <a:latin typeface="Times New Roman" pitchFamily="18" charset="0"/>
                <a:cs typeface="Times New Roman" pitchFamily="18" charset="0"/>
                <a:hlinkClick r:id="rId8"/>
              </a:rPr>
              <a:t>http://www.nps.gov/pwro/collection/website/rosie.htm</a:t>
            </a:r>
            <a:endParaRPr lang="en-US" sz="1800" smtClean="0">
              <a:latin typeface="Times New Roman" pitchFamily="18" charset="0"/>
              <a:cs typeface="Times New Roman" pitchFamily="18" charset="0"/>
            </a:endParaRPr>
          </a:p>
          <a:p>
            <a:r>
              <a:rPr lang="en-US" sz="1800" smtClean="0">
                <a:latin typeface="Times New Roman" pitchFamily="18" charset="0"/>
                <a:cs typeface="Times New Roman" pitchFamily="18" charset="0"/>
                <a:hlinkClick r:id="rId9"/>
              </a:rPr>
              <a:t>http://www.archives.gov/research/arc/topics/japanese-americans/</a:t>
            </a:r>
            <a:endParaRPr lang="en-US" sz="1800" smtClean="0">
              <a:latin typeface="Times New Roman" pitchFamily="18" charset="0"/>
              <a:cs typeface="Times New Roman" pitchFamily="18" charset="0"/>
            </a:endParaRPr>
          </a:p>
          <a:p>
            <a:r>
              <a:rPr lang="en-US" sz="1800" smtClean="0">
                <a:latin typeface="Times New Roman" pitchFamily="18" charset="0"/>
                <a:cs typeface="Times New Roman" pitchFamily="18" charset="0"/>
                <a:hlinkClick r:id="rId10"/>
              </a:rPr>
              <a:t>http://www.shsu.edu/~his_ncp/NAWWII.html</a:t>
            </a:r>
            <a:r>
              <a:rPr lang="en-US" sz="1800" smtClean="0">
                <a:latin typeface="Times New Roman" pitchFamily="18" charset="0"/>
                <a:cs typeface="Times New Roman" pitchFamily="18" charset="0"/>
              </a:rPr>
              <a:t> </a:t>
            </a:r>
          </a:p>
          <a:p>
            <a:r>
              <a:rPr lang="en-US" sz="1800" smtClean="0">
                <a:latin typeface="Times New Roman" pitchFamily="18" charset="0"/>
                <a:cs typeface="Times New Roman" pitchFamily="18" charset="0"/>
                <a:hlinkClick r:id="rId11"/>
              </a:rPr>
              <a:t>http://www.history.navy.mil/faqs/faq61-1.htm</a:t>
            </a:r>
            <a:endParaRPr lang="en-US" sz="1800" smtClean="0">
              <a:latin typeface="Times New Roman" pitchFamily="18" charset="0"/>
              <a:cs typeface="Times New Roman" pitchFamily="18" charset="0"/>
            </a:endParaRPr>
          </a:p>
          <a:p>
            <a:r>
              <a:rPr lang="en-US" sz="1800" smtClean="0">
                <a:latin typeface="Times New Roman" pitchFamily="18" charset="0"/>
                <a:cs typeface="Times New Roman" pitchFamily="18" charset="0"/>
                <a:hlinkClick r:id="rId12"/>
              </a:rPr>
              <a:t>http://learn.uakron.edu/beyond/ww2_civilRights.htm</a:t>
            </a:r>
            <a:r>
              <a:rPr lang="en-US" sz="1800" smtClean="0">
                <a:latin typeface="Times New Roman" pitchFamily="18" charset="0"/>
                <a:cs typeface="Times New Roman" pitchFamily="18" charset="0"/>
              </a:rPr>
              <a:t> </a:t>
            </a:r>
          </a:p>
          <a:p>
            <a:endParaRPr lang="en-US" sz="1800" smtClean="0">
              <a:latin typeface="Times New Roman" pitchFamily="18" charset="0"/>
              <a:cs typeface="Times New Roman" pitchFamily="18" charset="0"/>
            </a:endParaRPr>
          </a:p>
        </p:txBody>
      </p:sp>
      <p:sp>
        <p:nvSpPr>
          <p:cNvPr id="24579" name="TextBox 3"/>
          <p:cNvSpPr txBox="1">
            <a:spLocks noChangeArrowheads="1"/>
          </p:cNvSpPr>
          <p:nvPr/>
        </p:nvSpPr>
        <p:spPr bwMode="auto">
          <a:xfrm>
            <a:off x="381000" y="304800"/>
            <a:ext cx="815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3600">
                <a:latin typeface="Times New Roman" pitchFamily="18" charset="0"/>
                <a:cs typeface="Times New Roman" pitchFamily="18" charset="0"/>
              </a:rPr>
              <a:t>Works Cited</a:t>
            </a:r>
          </a:p>
        </p:txBody>
      </p:sp>
    </p:spTree>
  </p:cSld>
  <p:clrMapOvr>
    <a:masterClrMapping/>
  </p:clrMapOvr>
  <p:transition>
    <p:pull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1000"/>
            <a:lum/>
          </a:blip>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lgn="ctr"/>
            <a:r>
              <a:rPr lang="en-US" sz="3500" b="0" smtClean="0">
                <a:latin typeface="Times New Roman" pitchFamily="18" charset="0"/>
                <a:cs typeface="Times New Roman" pitchFamily="18" charset="0"/>
              </a:rPr>
              <a:t>Fighting for a Double Victory</a:t>
            </a:r>
          </a:p>
        </p:txBody>
      </p:sp>
      <p:sp>
        <p:nvSpPr>
          <p:cNvPr id="4099" name="Content Placeholder 2"/>
          <p:cNvSpPr>
            <a:spLocks noGrp="1"/>
          </p:cNvSpPr>
          <p:nvPr>
            <p:ph idx="1"/>
          </p:nvPr>
        </p:nvSpPr>
        <p:spPr>
          <a:xfrm>
            <a:off x="4267200" y="609600"/>
            <a:ext cx="4419600" cy="5516563"/>
          </a:xfrm>
        </p:spPr>
        <p:txBody>
          <a:bodyPr/>
          <a:lstStyle/>
          <a:p>
            <a:r>
              <a:rPr lang="en-US" sz="2300" smtClean="0">
                <a:latin typeface="Times New Roman" pitchFamily="18" charset="0"/>
                <a:cs typeface="Times New Roman" pitchFamily="18" charset="0"/>
              </a:rPr>
              <a:t>African-Americans served bravely in all theaters of the war.</a:t>
            </a:r>
          </a:p>
          <a:p>
            <a:r>
              <a:rPr lang="en-US" sz="2300" smtClean="0">
                <a:latin typeface="Times New Roman" pitchFamily="18" charset="0"/>
                <a:cs typeface="Times New Roman" pitchFamily="18" charset="0"/>
              </a:rPr>
              <a:t>Although the military remained segregated until 1948, the participation of African-Americans established a precedent for the eventual desegregation of the military.</a:t>
            </a:r>
          </a:p>
          <a:p>
            <a:r>
              <a:rPr lang="en-US" sz="2300" smtClean="0">
                <a:latin typeface="Times New Roman" pitchFamily="18" charset="0"/>
                <a:cs typeface="Times New Roman" pitchFamily="18" charset="0"/>
              </a:rPr>
              <a:t>Pressure from NAACP led Roosevelt to pledge that African-Americans would be enlisted. </a:t>
            </a:r>
            <a:r>
              <a:rPr lang="en-US" sz="2300" smtClean="0">
                <a:latin typeface="Times New Roman" pitchFamily="18" charset="0"/>
                <a:cs typeface="Times New Roman" pitchFamily="18" charset="0"/>
                <a:sym typeface="Wingdings" pitchFamily="2" charset="2"/>
              </a:rPr>
              <a:t> numbers increased in the Army, Navy, Air Force, Marine Force, and Coast Guard. </a:t>
            </a:r>
            <a:endParaRPr lang="en-US" sz="2300" smtClean="0">
              <a:latin typeface="Times New Roman" pitchFamily="18" charset="0"/>
              <a:cs typeface="Times New Roman" pitchFamily="18" charset="0"/>
            </a:endParaRPr>
          </a:p>
        </p:txBody>
      </p:sp>
      <p:pic>
        <p:nvPicPr>
          <p:cNvPr id="4100" name="Picture 6" descr="http://jackiewhiting.net/images/above_and_beyo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33337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latin typeface="Times New Roman" pitchFamily="18" charset="0"/>
                <a:cs typeface="Times New Roman" pitchFamily="18" charset="0"/>
              </a:rPr>
              <a:t>African-American sentiment during World War II</a:t>
            </a:r>
          </a:p>
        </p:txBody>
      </p:sp>
      <p:sp>
        <p:nvSpPr>
          <p:cNvPr id="3" name="Content Placeholder 2"/>
          <p:cNvSpPr>
            <a:spLocks noGrp="1"/>
          </p:cNvSpPr>
          <p:nvPr>
            <p:ph idx="1"/>
          </p:nvPr>
        </p:nvSpPr>
        <p:spPr>
          <a:xfrm>
            <a:off x="457200" y="1600200"/>
            <a:ext cx="8229600" cy="2057400"/>
          </a:xfrm>
        </p:spPr>
        <p:txBody>
          <a:bodyPr>
            <a:normAutofit/>
          </a:bodyPr>
          <a:lstStyle/>
          <a:p>
            <a:pPr>
              <a:lnSpc>
                <a:spcPct val="90000"/>
              </a:lnSpc>
            </a:pPr>
            <a:r>
              <a:rPr lang="en-US" sz="2000" smtClean="0">
                <a:latin typeface="Times New Roman" pitchFamily="18" charset="0"/>
                <a:cs typeface="Times New Roman" pitchFamily="18" charset="0"/>
              </a:rPr>
              <a:t>African-Americans noted the irony of fighting for democracy abroad when they were not allowed to enjoy the same privileges at home </a:t>
            </a:r>
          </a:p>
          <a:p>
            <a:pPr>
              <a:lnSpc>
                <a:spcPct val="90000"/>
              </a:lnSpc>
            </a:pPr>
            <a:r>
              <a:rPr lang="en-US" sz="2000" smtClean="0">
                <a:latin typeface="Times New Roman" pitchFamily="18" charset="0"/>
                <a:cs typeface="Times New Roman" pitchFamily="18" charset="0"/>
              </a:rPr>
              <a:t>Led to Double V campaign </a:t>
            </a:r>
            <a:r>
              <a:rPr lang="en-US" sz="2000" smtClean="0">
                <a:latin typeface="Times New Roman" pitchFamily="18" charset="0"/>
                <a:cs typeface="Times New Roman" pitchFamily="18" charset="0"/>
                <a:sym typeface="Wingdings" pitchFamily="2" charset="2"/>
              </a:rPr>
              <a:t> advocated the end of discrimination at home and democracy aboard</a:t>
            </a:r>
          </a:p>
          <a:p>
            <a:pPr lvl="1">
              <a:lnSpc>
                <a:spcPct val="90000"/>
              </a:lnSpc>
            </a:pPr>
            <a:r>
              <a:rPr lang="en-US" sz="2000" smtClean="0">
                <a:latin typeface="Times New Roman" pitchFamily="18" charset="0"/>
                <a:cs typeface="Times New Roman" pitchFamily="18" charset="0"/>
                <a:sym typeface="Wingdings" pitchFamily="2" charset="2"/>
              </a:rPr>
              <a:t>European emancipation and African-American rights closely associated</a:t>
            </a:r>
          </a:p>
          <a:p>
            <a:pPr lvl="1">
              <a:lnSpc>
                <a:spcPct val="90000"/>
              </a:lnSpc>
              <a:buFont typeface="Arial" charset="0"/>
              <a:buNone/>
            </a:pPr>
            <a:r>
              <a:rPr lang="en-US" sz="2000" smtClean="0">
                <a:latin typeface="Times New Roman" pitchFamily="18" charset="0"/>
                <a:cs typeface="Times New Roman" pitchFamily="18" charset="0"/>
                <a:sym typeface="Wingdings" pitchFamily="2" charset="2"/>
              </a:rPr>
              <a:t> </a:t>
            </a:r>
            <a:endParaRPr lang="en-US" sz="2000" smtClean="0">
              <a:latin typeface="Times New Roman" pitchFamily="18" charset="0"/>
              <a:cs typeface="Times New Roman" pitchFamily="18" charset="0"/>
            </a:endParaRPr>
          </a:p>
        </p:txBody>
      </p:sp>
      <p:pic>
        <p:nvPicPr>
          <p:cNvPr id="5124" name="Picture 3" descr="http://farm1.static.flickr.com/175/455862242_d66a17b0f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00400"/>
            <a:ext cx="39624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4" descr="http://2.bp.blogspot.com/_zu-DKjmLnoA/SI4Bm8z2xZI/AAAAAAAAClw/I7ye4LbeZoE/s400/truman+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2004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457200" y="0"/>
            <a:ext cx="8229600" cy="1143000"/>
          </a:xfrm>
        </p:spPr>
        <p:txBody>
          <a:bodyPr/>
          <a:lstStyle/>
          <a:p>
            <a:r>
              <a:rPr lang="en-US" sz="4900" smtClean="0">
                <a:latin typeface="Times New Roman" pitchFamily="18" charset="0"/>
                <a:cs typeface="Times New Roman" pitchFamily="18" charset="0"/>
              </a:rPr>
              <a:t>Post-World War II</a:t>
            </a:r>
          </a:p>
        </p:txBody>
      </p:sp>
      <p:sp>
        <p:nvSpPr>
          <p:cNvPr id="6147" name="Content Placeholder 3"/>
          <p:cNvSpPr>
            <a:spLocks noGrp="1"/>
          </p:cNvSpPr>
          <p:nvPr>
            <p:ph sz="half" idx="2"/>
          </p:nvPr>
        </p:nvSpPr>
        <p:spPr>
          <a:xfrm>
            <a:off x="4648200" y="1524000"/>
            <a:ext cx="4267200" cy="4876800"/>
          </a:xfrm>
        </p:spPr>
        <p:txBody>
          <a:bodyPr/>
          <a:lstStyle/>
          <a:p>
            <a:r>
              <a:rPr lang="en-US" sz="1900" smtClean="0">
                <a:latin typeface="Times New Roman" pitchFamily="18" charset="0"/>
                <a:cs typeface="Times New Roman" pitchFamily="18" charset="0"/>
              </a:rPr>
              <a:t>African-Americans were pressured by society, soldiers, and company executives to relinquish their wartime positions. </a:t>
            </a:r>
          </a:p>
          <a:p>
            <a:pPr lvl="1"/>
            <a:r>
              <a:rPr lang="en-US" sz="1900" smtClean="0">
                <a:latin typeface="Times New Roman" pitchFamily="18" charset="0"/>
                <a:cs typeface="Times New Roman" pitchFamily="18" charset="0"/>
              </a:rPr>
              <a:t>Created organizations such as CORE (Congress of Racial Equality) and the National Association for the Advancement of Colored Peoples (NAACP) to combat discrimination. </a:t>
            </a:r>
          </a:p>
          <a:p>
            <a:r>
              <a:rPr lang="en-US" sz="1900" smtClean="0">
                <a:latin typeface="Times New Roman" pitchFamily="18" charset="0"/>
                <a:cs typeface="Times New Roman" pitchFamily="18" charset="0"/>
              </a:rPr>
              <a:t>Migrated to northern cities to find industrial jobs</a:t>
            </a:r>
          </a:p>
          <a:p>
            <a:r>
              <a:rPr lang="en-US" sz="1900" smtClean="0">
                <a:latin typeface="Times New Roman" pitchFamily="18" charset="0"/>
                <a:cs typeface="Times New Roman" pitchFamily="18" charset="0"/>
              </a:rPr>
              <a:t>Established precedent for the furtherance of civil rights for African-Americans</a:t>
            </a:r>
          </a:p>
          <a:p>
            <a:endParaRPr lang="en-US" sz="1900" smtClean="0">
              <a:latin typeface="Times New Roman" pitchFamily="18" charset="0"/>
              <a:cs typeface="Times New Roman" pitchFamily="18" charset="0"/>
            </a:endParaRPr>
          </a:p>
          <a:p>
            <a:pPr lvl="1">
              <a:buFont typeface="Arial" charset="0"/>
              <a:buNone/>
            </a:pPr>
            <a:endParaRPr lang="en-US" sz="1900" smtClean="0">
              <a:latin typeface="Times New Roman" pitchFamily="18" charset="0"/>
              <a:cs typeface="Times New Roman" pitchFamily="18" charset="0"/>
            </a:endParaRPr>
          </a:p>
          <a:p>
            <a:pPr lvl="1">
              <a:buFont typeface="Arial" charset="0"/>
              <a:buNone/>
            </a:pPr>
            <a:endParaRPr lang="en-US" sz="1900" smtClean="0">
              <a:latin typeface="Times New Roman" pitchFamily="18" charset="0"/>
              <a:cs typeface="Times New Roman" pitchFamily="18" charset="0"/>
            </a:endParaRPr>
          </a:p>
        </p:txBody>
      </p:sp>
      <p:pic>
        <p:nvPicPr>
          <p:cNvPr id="6148" name="Picture 2" descr="http://www.history.navy.mil/photos/images/g10000/g117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14400"/>
            <a:ext cx="342900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4" descr="http://farm3.static.flickr.com/2365/2088513258_2ded15c87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886200"/>
            <a:ext cx="3200400"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le 1"/>
          <p:cNvSpPr>
            <a:spLocks noGrp="1"/>
          </p:cNvSpPr>
          <p:nvPr>
            <p:ph type="title"/>
          </p:nvPr>
        </p:nvSpPr>
        <p:spPr>
          <a:xfrm>
            <a:off x="457200" y="533400"/>
            <a:ext cx="8229600" cy="1143000"/>
          </a:xfrm>
        </p:spPr>
        <p:txBody>
          <a:bodyPr/>
          <a:lstStyle/>
          <a:p>
            <a:r>
              <a:rPr lang="en-US" sz="3500" smtClean="0">
                <a:latin typeface="Times New Roman" pitchFamily="18" charset="0"/>
                <a:cs typeface="Times New Roman" pitchFamily="18" charset="0"/>
              </a:rPr>
              <a:t>Social Impact of World War II on Native Americans</a:t>
            </a:r>
            <a:br>
              <a:rPr lang="en-US" sz="3500" smtClean="0">
                <a:latin typeface="Times New Roman" pitchFamily="18" charset="0"/>
                <a:cs typeface="Times New Roman" pitchFamily="18" charset="0"/>
              </a:rPr>
            </a:br>
            <a:endParaRPr lang="en-US" sz="3500" smtClean="0">
              <a:latin typeface="Times New Roman" pitchFamily="18" charset="0"/>
              <a:cs typeface="Times New Roman" pitchFamily="18" charset="0"/>
            </a:endParaRPr>
          </a:p>
        </p:txBody>
      </p:sp>
      <p:pic>
        <p:nvPicPr>
          <p:cNvPr id="7171" name="Picture 4" descr="http://www.shsu.edu/~his_ncp/NavM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24000"/>
            <a:ext cx="6019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sz="4000" smtClean="0">
                <a:latin typeface="Times New Roman" pitchFamily="18" charset="0"/>
                <a:cs typeface="Times New Roman" pitchFamily="18" charset="0"/>
              </a:rPr>
              <a:t>Tradition of Fighters</a:t>
            </a:r>
            <a:br>
              <a:rPr lang="en-US" sz="4000" smtClean="0">
                <a:latin typeface="Times New Roman" pitchFamily="18" charset="0"/>
                <a:cs typeface="Times New Roman" pitchFamily="18" charset="0"/>
              </a:rPr>
            </a:br>
            <a:endParaRPr lang="en-US" sz="4000" smtClean="0">
              <a:latin typeface="Times New Roman" pitchFamily="18" charset="0"/>
              <a:cs typeface="Times New Roman" pitchFamily="18" charset="0"/>
            </a:endParaRPr>
          </a:p>
        </p:txBody>
      </p:sp>
      <p:sp>
        <p:nvSpPr>
          <p:cNvPr id="3" name="Content Placeholder 2"/>
          <p:cNvSpPr>
            <a:spLocks noGrp="1"/>
          </p:cNvSpPr>
          <p:nvPr>
            <p:ph sz="half" idx="1"/>
          </p:nvPr>
        </p:nvSpPr>
        <p:spPr>
          <a:xfrm>
            <a:off x="457200" y="4114800"/>
            <a:ext cx="8305800" cy="2316163"/>
          </a:xfrm>
        </p:spPr>
        <p:txBody>
          <a:bodyPr>
            <a:normAutofit/>
          </a:bodyPr>
          <a:lstStyle/>
          <a:p>
            <a:pPr>
              <a:lnSpc>
                <a:spcPct val="90000"/>
              </a:lnSpc>
            </a:pPr>
            <a:r>
              <a:rPr lang="en-US" sz="2300" smtClean="0">
                <a:latin typeface="Times New Roman" pitchFamily="18" charset="0"/>
                <a:cs typeface="Times New Roman" pitchFamily="18" charset="0"/>
              </a:rPr>
              <a:t>Native Americans had long tradition of participation preceding the outbreak of World War II</a:t>
            </a:r>
          </a:p>
          <a:p>
            <a:pPr lvl="1">
              <a:lnSpc>
                <a:spcPct val="90000"/>
              </a:lnSpc>
            </a:pPr>
            <a:r>
              <a:rPr lang="en-US" sz="2300" smtClean="0">
                <a:latin typeface="Times New Roman" pitchFamily="18" charset="0"/>
                <a:cs typeface="Times New Roman" pitchFamily="18" charset="0"/>
              </a:rPr>
              <a:t>War of 1812</a:t>
            </a:r>
          </a:p>
          <a:p>
            <a:pPr lvl="1">
              <a:lnSpc>
                <a:spcPct val="90000"/>
              </a:lnSpc>
            </a:pPr>
            <a:r>
              <a:rPr lang="en-US" sz="2300" smtClean="0">
                <a:latin typeface="Times New Roman" pitchFamily="18" charset="0"/>
                <a:cs typeface="Times New Roman" pitchFamily="18" charset="0"/>
              </a:rPr>
              <a:t>American West late 1800’s-early 1900’s</a:t>
            </a:r>
          </a:p>
          <a:p>
            <a:pPr lvl="1">
              <a:lnSpc>
                <a:spcPct val="90000"/>
              </a:lnSpc>
            </a:pPr>
            <a:r>
              <a:rPr lang="en-US" sz="2300" smtClean="0">
                <a:latin typeface="Times New Roman" pitchFamily="18" charset="0"/>
                <a:cs typeface="Times New Roman" pitchFamily="18" charset="0"/>
              </a:rPr>
              <a:t>Spanish-American War 1898</a:t>
            </a:r>
          </a:p>
          <a:p>
            <a:pPr lvl="1">
              <a:lnSpc>
                <a:spcPct val="90000"/>
              </a:lnSpc>
            </a:pPr>
            <a:r>
              <a:rPr lang="en-US" sz="2300" smtClean="0">
                <a:latin typeface="Times New Roman" pitchFamily="18" charset="0"/>
                <a:cs typeface="Times New Roman" pitchFamily="18" charset="0"/>
              </a:rPr>
              <a:t>World War I (mostly Chotaw and Cherokee)</a:t>
            </a:r>
          </a:p>
          <a:p>
            <a:pPr>
              <a:lnSpc>
                <a:spcPct val="90000"/>
              </a:lnSpc>
            </a:pPr>
            <a:endParaRPr lang="en-US" sz="2300" smtClean="0">
              <a:latin typeface="Times New Roman" pitchFamily="18" charset="0"/>
              <a:cs typeface="Times New Roman" pitchFamily="18" charset="0"/>
            </a:endParaRPr>
          </a:p>
        </p:txBody>
      </p:sp>
      <p:pic>
        <p:nvPicPr>
          <p:cNvPr id="8196" name="Picture 4" descr="http://net.lib.byu.edu/estu/wwi/comment/Cmrts/Carlis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838200"/>
            <a:ext cx="5181600"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a:xfrm>
            <a:off x="457200" y="0"/>
            <a:ext cx="8229600" cy="1143000"/>
          </a:xfrm>
        </p:spPr>
        <p:txBody>
          <a:bodyPr/>
          <a:lstStyle/>
          <a:p>
            <a:r>
              <a:rPr lang="en-US" sz="4000" smtClean="0">
                <a:latin typeface="Times New Roman" pitchFamily="18" charset="0"/>
                <a:cs typeface="Times New Roman" pitchFamily="18" charset="0"/>
              </a:rPr>
              <a:t>Native Americans in World War II</a:t>
            </a:r>
          </a:p>
        </p:txBody>
      </p:sp>
      <p:sp>
        <p:nvSpPr>
          <p:cNvPr id="9219" name="Content Placeholder 2"/>
          <p:cNvSpPr>
            <a:spLocks noGrp="1"/>
          </p:cNvSpPr>
          <p:nvPr>
            <p:ph sz="half" idx="1"/>
          </p:nvPr>
        </p:nvSpPr>
        <p:spPr>
          <a:xfrm>
            <a:off x="381000" y="914400"/>
            <a:ext cx="8305800" cy="3124200"/>
          </a:xfrm>
        </p:spPr>
        <p:txBody>
          <a:bodyPr/>
          <a:lstStyle/>
          <a:p>
            <a:pPr lvl="1"/>
            <a:r>
              <a:rPr lang="en-US" sz="1800" dirty="0" smtClean="0">
                <a:latin typeface="Times New Roman" pitchFamily="18" charset="0"/>
                <a:cs typeface="Times New Roman" pitchFamily="18" charset="0"/>
              </a:rPr>
              <a:t>The outbreak of World War II initiated the emergence of Native American participation in armed forces and war production plants.</a:t>
            </a:r>
          </a:p>
          <a:p>
            <a:pPr lvl="1"/>
            <a:r>
              <a:rPr lang="en-US" sz="1800" dirty="0" smtClean="0">
                <a:latin typeface="Times New Roman" pitchFamily="18" charset="0"/>
                <a:cs typeface="Times New Roman" pitchFamily="18" charset="0"/>
              </a:rPr>
              <a:t>Forty percent of Native Americans voluntarily enlisted instead of being drafted.</a:t>
            </a:r>
          </a:p>
          <a:p>
            <a:pPr lvl="1"/>
            <a:r>
              <a:rPr lang="en-US" sz="1800" dirty="0" smtClean="0">
                <a:latin typeface="Times New Roman" pitchFamily="18" charset="0"/>
                <a:cs typeface="Times New Roman" pitchFamily="18" charset="0"/>
              </a:rPr>
              <a:t>More than 44,000 American Indians, out of a total Native American population of less than 350,000, served with distinction between 1941 and 1945.</a:t>
            </a:r>
          </a:p>
          <a:p>
            <a:pPr lvl="1"/>
            <a:r>
              <a:rPr lang="en-US" sz="1800" dirty="0" smtClean="0">
                <a:latin typeface="Times New Roman" pitchFamily="18" charset="0"/>
                <a:cs typeface="Times New Roman" pitchFamily="18" charset="0"/>
              </a:rPr>
              <a:t>Native American men and women on the home front also played crucial roles in the war effort </a:t>
            </a:r>
            <a:r>
              <a:rPr lang="en-US" sz="1800" dirty="0" smtClean="0">
                <a:latin typeface="Times New Roman" pitchFamily="18" charset="0"/>
                <a:cs typeface="Times New Roman" pitchFamily="18" charset="0"/>
                <a:sym typeface="Wingdings" pitchFamily="2" charset="2"/>
              </a:rPr>
              <a:t> </a:t>
            </a:r>
            <a:r>
              <a:rPr lang="en-US" sz="1800" dirty="0" smtClean="0">
                <a:latin typeface="Times New Roman" pitchFamily="18" charset="0"/>
                <a:cs typeface="Times New Roman" pitchFamily="18" charset="0"/>
              </a:rPr>
              <a:t>Invested more than 50 million in war bonds, also contributing significantly to the Red Cross and Navy relief societies. </a:t>
            </a:r>
          </a:p>
          <a:p>
            <a:endParaRPr lang="en-US" sz="1800" dirty="0" smtClean="0">
              <a:latin typeface="Times New Roman" pitchFamily="18" charset="0"/>
              <a:cs typeface="Times New Roman" pitchFamily="18" charset="0"/>
            </a:endParaRPr>
          </a:p>
        </p:txBody>
      </p:sp>
      <p:pic>
        <p:nvPicPr>
          <p:cNvPr id="9220" name="Picture 2" descr="http://www.wrscouts.com/images/Code%20Talkers/Foster/NCTA7.4.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810000"/>
            <a:ext cx="4108450"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7" descr="http://www.history.navy.mil/photos/images/miscnara/8ns435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3733800"/>
            <a:ext cx="2009775" cy="297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a:xfrm>
            <a:off x="304800" y="304800"/>
            <a:ext cx="4724400" cy="1162050"/>
          </a:xfrm>
        </p:spPr>
        <p:txBody>
          <a:bodyPr/>
          <a:lstStyle/>
          <a:p>
            <a:r>
              <a:rPr lang="en-US" sz="3600" b="0" smtClean="0">
                <a:latin typeface="Times New Roman" pitchFamily="18" charset="0"/>
                <a:cs typeface="Times New Roman" pitchFamily="18" charset="0"/>
              </a:rPr>
              <a:t>Navajo Code Talkers</a:t>
            </a:r>
            <a:br>
              <a:rPr lang="en-US" sz="3600" b="0" smtClean="0">
                <a:latin typeface="Times New Roman" pitchFamily="18" charset="0"/>
                <a:cs typeface="Times New Roman" pitchFamily="18" charset="0"/>
              </a:rPr>
            </a:br>
            <a:endParaRPr lang="en-US" sz="3600" b="0" smtClean="0">
              <a:latin typeface="Times New Roman" pitchFamily="18" charset="0"/>
              <a:cs typeface="Times New Roman" pitchFamily="18" charset="0"/>
            </a:endParaRPr>
          </a:p>
        </p:txBody>
      </p:sp>
      <p:pic>
        <p:nvPicPr>
          <p:cNvPr id="10243" name="Picture 6" descr="http://im.glogster.com/media/4/26/0/37/260037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200400"/>
            <a:ext cx="3733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7" descr="http://lib.asu.edu/librarychannel/wp-content/uploads/2009/10/toledo-cousins_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52400"/>
            <a:ext cx="3505200"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8"/>
          <p:cNvSpPr txBox="1">
            <a:spLocks noChangeArrowheads="1"/>
          </p:cNvSpPr>
          <p:nvPr/>
        </p:nvSpPr>
        <p:spPr bwMode="auto">
          <a:xfrm>
            <a:off x="457200" y="838200"/>
            <a:ext cx="419100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1">
              <a:buFont typeface="Arial" charset="0"/>
              <a:buChar char="•"/>
            </a:pPr>
            <a:r>
              <a:rPr lang="en-US" sz="2000" dirty="0">
                <a:latin typeface="Times New Roman" pitchFamily="18" charset="0"/>
                <a:cs typeface="Times New Roman" pitchFamily="18" charset="0"/>
              </a:rPr>
              <a:t>Contributed significantly in Guadalcanal, Tarawa, </a:t>
            </a:r>
            <a:r>
              <a:rPr lang="en-US" sz="2000" dirty="0" err="1">
                <a:latin typeface="Times New Roman" pitchFamily="18" charset="0"/>
                <a:cs typeface="Times New Roman" pitchFamily="18" charset="0"/>
              </a:rPr>
              <a:t>Peleliu</a:t>
            </a:r>
            <a:r>
              <a:rPr lang="en-US" sz="2000" dirty="0">
                <a:latin typeface="Times New Roman" pitchFamily="18" charset="0"/>
                <a:cs typeface="Times New Roman" pitchFamily="18" charset="0"/>
              </a:rPr>
              <a:t>, Iwo Jima</a:t>
            </a:r>
          </a:p>
          <a:p>
            <a:pPr lvl="1">
              <a:buFont typeface="Arial" charset="0"/>
              <a:buChar char="•"/>
            </a:pPr>
            <a:r>
              <a:rPr lang="en-US" sz="2000" dirty="0">
                <a:latin typeface="Times New Roman" pitchFamily="18" charset="0"/>
                <a:cs typeface="Times New Roman" pitchFamily="18" charset="0"/>
              </a:rPr>
              <a:t>The Navajo Code Talkers transmitted and translated messages by telephone and radio in their own language that the Japanese were never able to decipher.</a:t>
            </a:r>
          </a:p>
          <a:p>
            <a:pPr lvl="1">
              <a:buFont typeface="Arial" charset="0"/>
              <a:buChar char="•"/>
            </a:pPr>
            <a:r>
              <a:rPr lang="en-US" sz="2000" dirty="0">
                <a:latin typeface="Times New Roman" pitchFamily="18" charset="0"/>
                <a:cs typeface="Times New Roman" pitchFamily="18" charset="0"/>
              </a:rPr>
              <a:t>Navajo is an unwritten, extremely complex language (no alphabet or symbols), that is unintelligible to anyone who has not had extensive training. Only about thirty non-Navajos could understand the language at the beginning of World War II, none of them Japanese.</a:t>
            </a:r>
          </a:p>
          <a:p>
            <a:endParaRPr lang="en-US" sz="2000" dirty="0">
              <a:latin typeface="Times New Roman" pitchFamily="18" charset="0"/>
              <a:cs typeface="Times New Roman" pitchFamily="18" charset="0"/>
            </a:endParaRPr>
          </a:p>
        </p:txBody>
      </p:sp>
    </p:spTree>
  </p:cSld>
  <p:clrMapOvr>
    <a:masterClrMapping/>
  </p:clrMapOvr>
  <p:transition>
    <p:blinds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TotalTime>
  <Words>1204</Words>
  <Application>Microsoft Office PowerPoint</Application>
  <PresentationFormat>On-screen Show (4:3)</PresentationFormat>
  <Paragraphs>131</Paragraphs>
  <Slides>23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Calibri</vt:lpstr>
      <vt:lpstr>Arial</vt:lpstr>
      <vt:lpstr>Times New Roman</vt:lpstr>
      <vt:lpstr>Wingdings</vt:lpstr>
      <vt:lpstr>Office Theme</vt:lpstr>
      <vt:lpstr>The Social Impact of World War II</vt:lpstr>
      <vt:lpstr>Social Impact of World War II on African-Americans</vt:lpstr>
      <vt:lpstr>Fighting for a Double Victory</vt:lpstr>
      <vt:lpstr>African-American sentiment during World War II</vt:lpstr>
      <vt:lpstr>Post-World War II</vt:lpstr>
      <vt:lpstr>Social Impact of World War II on Native Americans </vt:lpstr>
      <vt:lpstr>Tradition of Fighters </vt:lpstr>
      <vt:lpstr>Native Americans in World War II</vt:lpstr>
      <vt:lpstr>Navajo Code Talkers </vt:lpstr>
      <vt:lpstr>Impact of World War II on Native Americans</vt:lpstr>
      <vt:lpstr>Social Impact of World War II on women</vt:lpstr>
      <vt:lpstr>PowerPoint Presentation</vt:lpstr>
      <vt:lpstr>PowerPoint Presentation</vt:lpstr>
      <vt:lpstr>Lasting Impact of WWII</vt:lpstr>
      <vt:lpstr>PowerPoint Presentation</vt:lpstr>
      <vt:lpstr>PowerPoint Presentation</vt:lpstr>
      <vt:lpstr>Social Impact on Japanese</vt:lpstr>
      <vt:lpstr>Social Impact on Japanese</vt:lpstr>
      <vt:lpstr>Social Impact on Filipinos </vt:lpstr>
      <vt:lpstr>Latinas in the military </vt:lpstr>
      <vt:lpstr>Latinos in the Military</vt:lpstr>
      <vt:lpstr>Conscription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Kennedy High School</cp:lastModifiedBy>
  <cp:revision>28</cp:revision>
  <dcterms:created xsi:type="dcterms:W3CDTF">2012-11-06T05:09:21Z</dcterms:created>
  <dcterms:modified xsi:type="dcterms:W3CDTF">2012-11-06T20:30:17Z</dcterms:modified>
</cp:coreProperties>
</file>