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horizon.png"/>
          <p:cNvPicPr>
            <a:picLocks noChangeAspect="1"/>
          </p:cNvPicPr>
          <p:nvPr/>
        </p:nvPicPr>
        <p:blipFill>
          <a:blip r:embed="rId2"/>
          <a:srcRect t="33333"/>
          <a:stretch>
            <a:fillRect/>
          </a:stretch>
        </p:blipFill>
        <p:spPr bwMode="auto">
          <a:xfrm>
            <a:off x="0" y="0"/>
            <a:ext cx="9144000" cy="4572000"/>
          </a:xfrm>
          <a:prstGeom prst="rect">
            <a:avLst/>
          </a:prstGeom>
          <a:noFill/>
          <a:ln w="9525">
            <a:noFill/>
            <a:miter lim="800000"/>
            <a:headEnd/>
            <a:tailEnd/>
          </a:ln>
        </p:spPr>
      </p:pic>
      <p:sp>
        <p:nvSpPr>
          <p:cNvPr id="3" name="Subtitle 2"/>
          <p:cNvSpPr>
            <a:spLocks noGrp="1"/>
          </p:cNvSpPr>
          <p:nvPr>
            <p:ph type="subTitle" idx="1"/>
          </p:nvPr>
        </p:nvSpPr>
        <p:spPr>
          <a:xfrm>
            <a:off x="1219200" y="3886200"/>
            <a:ext cx="6400800" cy="1752600"/>
          </a:xfrm>
        </p:spPr>
        <p:txBody>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C25A2C10-0BE5-406F-91C3-9E125A966AB4}" type="datetimeFigureOut">
              <a:rPr lang="en-US"/>
              <a:pPr>
                <a:defRPr/>
              </a:pPr>
              <a:t>11/14/2012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8107DB-55BC-4B32-A510-2013BA67FCA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3089ECD-4B70-49E8-A49F-74E1336EB3F6}" type="datetimeFigureOut">
              <a:rPr lang="en-US"/>
              <a:pPr>
                <a:defRPr/>
              </a:pPr>
              <a:t>11/14/2012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639F49-7A67-41FB-9D6C-A710DE5B6A8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3EFA70D-FCE5-4D77-9FCF-5E652773D645}" type="datetimeFigureOut">
              <a:rPr lang="en-US"/>
              <a:pPr>
                <a:defRPr/>
              </a:pPr>
              <a:t>11/14/2012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5DDE6E-2653-4209-A859-83BD807FC43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772A9E5F-79DA-41C2-9030-AA1F633C0477}" type="datetimeFigureOut">
              <a:rPr lang="en-US"/>
              <a:pPr>
                <a:defRPr/>
              </a:pPr>
              <a:t>11/14/2012</a:t>
            </a:fld>
            <a:endParaRPr lang="en-US" dirty="0"/>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pPr>
              <a:defRPr/>
            </a:pPr>
            <a:fld id="{74FEB3F1-81CB-4356-8913-F2CA12A37D5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6A04F58-2590-4536-9851-462DD4600C3E}" type="datetimeFigureOut">
              <a:rPr lang="en-US"/>
              <a:pPr>
                <a:defRPr/>
              </a:pPr>
              <a:t>11/14/2012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F3EEBB-6C96-4A6A-A9CB-ED566598A3C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3"/>
          <p:cNvSpPr>
            <a:spLocks noGrp="1"/>
          </p:cNvSpPr>
          <p:nvPr>
            <p:ph type="dt" sz="half" idx="15"/>
          </p:nvPr>
        </p:nvSpPr>
        <p:spPr/>
        <p:txBody>
          <a:bodyPr/>
          <a:lstStyle>
            <a:lvl1pPr>
              <a:defRPr/>
            </a:lvl1pPr>
          </a:lstStyle>
          <a:p>
            <a:pPr>
              <a:defRPr/>
            </a:pPr>
            <a:fld id="{AABE8503-92A9-4C6E-B452-2070AF156D53}" type="datetimeFigureOut">
              <a:rPr lang="en-US"/>
              <a:pPr>
                <a:defRPr/>
              </a:pPr>
              <a:t>11/14/2012</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E0560432-7189-4A09-90BB-2D5C2CC07BD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3"/>
          <p:cNvSpPr>
            <a:spLocks noGrp="1"/>
          </p:cNvSpPr>
          <p:nvPr>
            <p:ph type="dt" sz="half" idx="15"/>
          </p:nvPr>
        </p:nvSpPr>
        <p:spPr/>
        <p:txBody>
          <a:bodyPr/>
          <a:lstStyle>
            <a:lvl1pPr>
              <a:defRPr/>
            </a:lvl1pPr>
          </a:lstStyle>
          <a:p>
            <a:pPr>
              <a:defRPr/>
            </a:pPr>
            <a:fld id="{0584DDF8-CBD6-4104-A089-4B63B3D91D85}" type="datetimeFigureOut">
              <a:rPr lang="en-US"/>
              <a:pPr>
                <a:defRPr/>
              </a:pPr>
              <a:t>11/14/2012</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F5C6131E-D705-4D94-B590-D47E630B69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E255C40-48F2-4BC5-91C3-F97BFA958B97}" type="datetimeFigureOut">
              <a:rPr lang="en-US"/>
              <a:pPr>
                <a:defRPr/>
              </a:pPr>
              <a:t>11/14/2012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C1F6B99-35AF-476F-93FF-B7C4763E233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AED86A1-D7B4-4DFB-84D0-54BAC3A71E88}" type="datetimeFigureOut">
              <a:rPr lang="en-US"/>
              <a:pPr>
                <a:defRPr/>
              </a:pPr>
              <a:t>11/14/2012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0C628D-07E1-4204-B729-FA0642CE3F7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375BBF30-24B7-47B1-93CE-62D19B9250F1}" type="datetimeFigureOut">
              <a:rPr lang="en-US"/>
              <a:pPr>
                <a:defRPr/>
              </a:pPr>
              <a:t>11/14/2012</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D712C88-9843-4270-8964-87E0DC5287D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10" descr="horizon.pn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609600" y="1447800"/>
            <a:ext cx="2971800" cy="1097280"/>
          </a:xfrm>
        </p:spPr>
        <p:txBody>
          <a:bodyPr/>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9600" y="2547890"/>
            <a:ext cx="2971800" cy="2405109"/>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D64577C8-C890-44D1-ADF2-72F8ECF44E3A}" type="datetimeFigureOut">
              <a:rPr lang="en-US"/>
              <a:pPr>
                <a:defRPr/>
              </a:pPr>
              <a:t>11/14/2012</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5A36E0A-ADB5-4D8A-B659-06BEB62121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6" descr="horizon.png"/>
          <p:cNvPicPr>
            <a:picLocks noChangeAspect="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fontAlgn="auto">
              <a:spcBef>
                <a:spcPts val="0"/>
              </a:spcBef>
              <a:spcAft>
                <a:spcPts val="0"/>
              </a:spcAft>
              <a:defRPr sz="1000" strike="noStrike" spc="60" baseline="0" smtClean="0">
                <a:solidFill>
                  <a:schemeClr val="tx1"/>
                </a:solidFill>
                <a:latin typeface="+mn-lt"/>
              </a:defRPr>
            </a:lvl1pPr>
          </a:lstStyle>
          <a:p>
            <a:pPr>
              <a:defRPr/>
            </a:pPr>
            <a:fld id="{97A38CE2-C34F-4C9B-9588-5D917C612B47}" type="datetimeFigureOut">
              <a:rPr lang="en-US"/>
              <a:pPr>
                <a:defRPr/>
              </a:pPr>
              <a:t>11/14/2012</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fontAlgn="auto">
              <a:spcBef>
                <a:spcPts val="0"/>
              </a:spcBef>
              <a:spcAft>
                <a:spcPts val="0"/>
              </a:spcAft>
              <a:defRPr sz="1000" cap="all" spc="60" baseline="0" dirty="0">
                <a:solidFill>
                  <a:schemeClr val="tx1"/>
                </a:solidFill>
                <a:latin typeface="+mn-lt"/>
              </a:defRPr>
            </a:lvl1pPr>
          </a:lstStyle>
          <a:p>
            <a:pPr>
              <a:defRPr/>
            </a:pPr>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fontAlgn="auto">
              <a:spcBef>
                <a:spcPts val="0"/>
              </a:spcBef>
              <a:spcAft>
                <a:spcPts val="0"/>
              </a:spcAft>
              <a:defRPr sz="1100" baseline="0" smtClean="0">
                <a:solidFill>
                  <a:schemeClr val="tx1"/>
                </a:solidFill>
                <a:latin typeface="+mn-lt"/>
              </a:defRPr>
            </a:lvl1pPr>
          </a:lstStyle>
          <a:p>
            <a:pPr>
              <a:defRPr/>
            </a:pPr>
            <a:fld id="{5AD9CEA3-26DC-44DC-8898-53BBA782F84F}"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fontAlgn="base">
        <a:spcBef>
          <a:spcPct val="0"/>
        </a:spcBef>
        <a:spcAft>
          <a:spcPct val="0"/>
        </a:spcAft>
        <a:defRPr sz="3000" kern="1200" cap="all" spc="50">
          <a:solidFill>
            <a:schemeClr val="tx1"/>
          </a:solidFill>
          <a:latin typeface="+mj-lt"/>
          <a:ea typeface="+mj-ea"/>
          <a:cs typeface="+mj-cs"/>
        </a:defRPr>
      </a:lvl1pPr>
      <a:lvl2pPr algn="l" rtl="0" fontAlgn="base">
        <a:spcBef>
          <a:spcPct val="0"/>
        </a:spcBef>
        <a:spcAft>
          <a:spcPct val="0"/>
        </a:spcAft>
        <a:defRPr sz="3000">
          <a:solidFill>
            <a:schemeClr val="tx1"/>
          </a:solidFill>
          <a:latin typeface="Arial Narrow" pitchFamily="34" charset="0"/>
        </a:defRPr>
      </a:lvl2pPr>
      <a:lvl3pPr algn="l" rtl="0" fontAlgn="base">
        <a:spcBef>
          <a:spcPct val="0"/>
        </a:spcBef>
        <a:spcAft>
          <a:spcPct val="0"/>
        </a:spcAft>
        <a:defRPr sz="3000">
          <a:solidFill>
            <a:schemeClr val="tx1"/>
          </a:solidFill>
          <a:latin typeface="Arial Narrow" pitchFamily="34" charset="0"/>
        </a:defRPr>
      </a:lvl3pPr>
      <a:lvl4pPr algn="l" rtl="0" fontAlgn="base">
        <a:spcBef>
          <a:spcPct val="0"/>
        </a:spcBef>
        <a:spcAft>
          <a:spcPct val="0"/>
        </a:spcAft>
        <a:defRPr sz="3000">
          <a:solidFill>
            <a:schemeClr val="tx1"/>
          </a:solidFill>
          <a:latin typeface="Arial Narrow" pitchFamily="34" charset="0"/>
        </a:defRPr>
      </a:lvl4pPr>
      <a:lvl5pPr algn="l" rtl="0" fontAlgn="base">
        <a:spcBef>
          <a:spcPct val="0"/>
        </a:spcBef>
        <a:spcAft>
          <a:spcPct val="0"/>
        </a:spcAft>
        <a:defRPr sz="3000">
          <a:solidFill>
            <a:schemeClr val="tx1"/>
          </a:solidFill>
          <a:latin typeface="Arial Narrow"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fontAlgn="base">
        <a:spcBef>
          <a:spcPct val="20000"/>
        </a:spcBef>
        <a:spcAft>
          <a:spcPts val="600"/>
        </a:spcAft>
        <a:buClr>
          <a:schemeClr val="tx2"/>
        </a:buClr>
        <a:buFont typeface="Arial" charset="0"/>
        <a:buChar char="•"/>
        <a:defRPr sz="1700" kern="1200" spc="30">
          <a:solidFill>
            <a:schemeClr val="tx1"/>
          </a:solidFill>
          <a:latin typeface="+mn-lt"/>
          <a:ea typeface="+mn-ea"/>
          <a:cs typeface="+mn-cs"/>
        </a:defRPr>
      </a:lvl1pPr>
      <a:lvl2pPr marL="742950" indent="-285750" algn="l" rtl="0" fontAlgn="base">
        <a:spcBef>
          <a:spcPct val="20000"/>
        </a:spcBef>
        <a:spcAft>
          <a:spcPts val="600"/>
        </a:spcAft>
        <a:buClr>
          <a:schemeClr val="tx2"/>
        </a:buClr>
        <a:buFont typeface="Arial" charset="0"/>
        <a:buChar char="•"/>
        <a:defRPr sz="1700" kern="1200" spc="30">
          <a:solidFill>
            <a:schemeClr val="tx1"/>
          </a:solidFill>
          <a:latin typeface="+mn-lt"/>
          <a:ea typeface="+mn-ea"/>
          <a:cs typeface="+mn-cs"/>
        </a:defRPr>
      </a:lvl2pPr>
      <a:lvl3pPr marL="1143000" indent="-228600" algn="l" rtl="0" fontAlgn="base">
        <a:spcBef>
          <a:spcPct val="20000"/>
        </a:spcBef>
        <a:spcAft>
          <a:spcPts val="600"/>
        </a:spcAft>
        <a:buClr>
          <a:schemeClr val="tx2"/>
        </a:buClr>
        <a:buFont typeface="Arial" charset="0"/>
        <a:buChar char="•"/>
        <a:defRPr sz="1700" kern="1200" spc="30">
          <a:solidFill>
            <a:schemeClr val="tx1"/>
          </a:solidFill>
          <a:latin typeface="+mn-lt"/>
          <a:ea typeface="+mn-ea"/>
          <a:cs typeface="+mn-cs"/>
        </a:defRPr>
      </a:lvl3pPr>
      <a:lvl4pPr marL="1600200" indent="-228600" algn="l" rtl="0" fontAlgn="base">
        <a:spcBef>
          <a:spcPct val="20000"/>
        </a:spcBef>
        <a:spcAft>
          <a:spcPts val="600"/>
        </a:spcAft>
        <a:buClr>
          <a:schemeClr val="tx2"/>
        </a:buClr>
        <a:buFont typeface="Arial" charset="0"/>
        <a:buChar char="•"/>
        <a:defRPr sz="1700" kern="1200" spc="30">
          <a:solidFill>
            <a:schemeClr val="tx1"/>
          </a:solidFill>
          <a:latin typeface="+mn-lt"/>
          <a:ea typeface="+mn-ea"/>
          <a:cs typeface="+mn-cs"/>
        </a:defRPr>
      </a:lvl4pPr>
      <a:lvl5pPr marL="2057400" indent="-228600" algn="l" rtl="0" fontAlgn="base">
        <a:spcBef>
          <a:spcPct val="20000"/>
        </a:spcBef>
        <a:spcAft>
          <a:spcPts val="600"/>
        </a:spcAft>
        <a:buClr>
          <a:schemeClr val="tx2"/>
        </a:buClr>
        <a:buFont typeface="Arial" charset="0"/>
        <a:buChar char="•"/>
        <a:defRPr sz="1700" kern="1200" spc="3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fontAlgn="auto">
              <a:buFont typeface="Arial" pitchFamily="34" charset="0"/>
              <a:buNone/>
              <a:defRPr/>
            </a:pPr>
            <a:r>
              <a:rPr lang="en-US" dirty="0" smtClean="0"/>
              <a:t>By: Rahul </a:t>
            </a:r>
            <a:r>
              <a:rPr lang="en-US" dirty="0" err="1" smtClean="0"/>
              <a:t>Natarajan</a:t>
            </a:r>
            <a:endParaRPr lang="en-US" dirty="0" smtClean="0"/>
          </a:p>
          <a:p>
            <a:pPr fontAlgn="auto">
              <a:buFont typeface="Arial" pitchFamily="34" charset="0"/>
              <a:buNone/>
              <a:defRPr/>
            </a:pPr>
            <a:r>
              <a:rPr lang="en-US" dirty="0" err="1" smtClean="0"/>
              <a:t>Vihang</a:t>
            </a:r>
            <a:r>
              <a:rPr lang="en-US" dirty="0"/>
              <a:t> </a:t>
            </a:r>
            <a:r>
              <a:rPr lang="en-US" dirty="0" smtClean="0"/>
              <a:t>Patel</a:t>
            </a:r>
          </a:p>
          <a:p>
            <a:pPr fontAlgn="auto">
              <a:buFont typeface="Arial" pitchFamily="34" charset="0"/>
              <a:buNone/>
              <a:defRPr/>
            </a:pPr>
            <a:r>
              <a:rPr lang="en-US" dirty="0" smtClean="0"/>
              <a:t>Period 2</a:t>
            </a:r>
          </a:p>
          <a:p>
            <a:pPr fontAlgn="auto">
              <a:buFont typeface="Arial" pitchFamily="34" charset="0"/>
              <a:buNone/>
              <a:defRPr/>
            </a:pPr>
            <a:endParaRPr lang="en-US" dirty="0"/>
          </a:p>
        </p:txBody>
      </p:sp>
      <p:sp>
        <p:nvSpPr>
          <p:cNvPr id="2" name="Title 1"/>
          <p:cNvSpPr>
            <a:spLocks noGrp="1"/>
          </p:cNvSpPr>
          <p:nvPr>
            <p:ph type="ctrTitle"/>
          </p:nvPr>
        </p:nvSpPr>
        <p:spPr>
          <a:xfrm>
            <a:off x="685800" y="1295400"/>
            <a:ext cx="7772400" cy="1470025"/>
          </a:xfrm>
        </p:spPr>
        <p:txBody>
          <a:bodyPr/>
          <a:lstStyle/>
          <a:p>
            <a:pPr fontAlgn="auto">
              <a:spcAft>
                <a:spcPts val="0"/>
              </a:spcAft>
              <a:defRPr/>
            </a:pPr>
            <a:r>
              <a:rPr lang="en-US" sz="4000" dirty="0" smtClean="0">
                <a:latin typeface="Arial Black" pitchFamily="34" charset="0"/>
              </a:rPr>
              <a:t>World War II</a:t>
            </a:r>
            <a:r>
              <a:rPr lang="en-US" dirty="0" smtClean="0"/>
              <a:t/>
            </a:r>
            <a:br>
              <a:rPr lang="en-US" dirty="0" smtClean="0"/>
            </a:br>
            <a:r>
              <a:rPr lang="en-US" dirty="0" smtClean="0"/>
              <a:t>The Treatment of Japanese Americans and Japanese Canadians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How did you do?</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Origin: The U.S. government resented the Japanese after the attack on Pearl Harbor. This would create hostility towards the Japanese ancestry in North America as they are a minority group with no rights. </a:t>
            </a:r>
          </a:p>
          <a:p>
            <a:pPr fontAlgn="auto">
              <a:buFont typeface="Arial" pitchFamily="34" charset="0"/>
              <a:buChar char="•"/>
              <a:defRPr/>
            </a:pPr>
            <a:r>
              <a:rPr lang="en-US" dirty="0" smtClean="0"/>
              <a:t>Purpose: The purpose of this picture is to show the mass number of people that were being forced to relocate due to suspicions of the U.S. government. </a:t>
            </a:r>
          </a:p>
          <a:p>
            <a:pPr fontAlgn="auto">
              <a:buFont typeface="Arial" pitchFamily="34" charset="0"/>
              <a:buChar char="•"/>
              <a:defRPr/>
            </a:pPr>
            <a:r>
              <a:rPr lang="en-US" dirty="0" smtClean="0"/>
              <a:t>Value: This picture emphasizes the fact that families had to abandon their homes and property. In this case, they could not afford to bring their belongings with them. Much like the Nazi view upon Jews but not to the extreme, America had no mercy upon the rights of the Japanese.</a:t>
            </a:r>
          </a:p>
          <a:p>
            <a:pPr fontAlgn="auto">
              <a:buFont typeface="Arial" pitchFamily="34" charset="0"/>
              <a:buChar char="•"/>
              <a:defRPr/>
            </a:pPr>
            <a:r>
              <a:rPr lang="en-US" dirty="0" smtClean="0"/>
              <a:t>Limitations: America had a good reason for deporting many people of Japanese ancestry. It is normal to fear a group who is related to the criminals. As the American government is viewed as cruel, there is no view emphasizing how the government did this to protect America. The </a:t>
            </a:r>
            <a:r>
              <a:rPr lang="en-US" dirty="0" err="1" smtClean="0"/>
              <a:t>pic</a:t>
            </a:r>
            <a:r>
              <a:rPr lang="en-US" dirty="0" smtClean="0"/>
              <a:t> only takes one side.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Works cited</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err="1" smtClean="0"/>
              <a:t>Okihiro</a:t>
            </a:r>
            <a:r>
              <a:rPr lang="en-US" dirty="0" smtClean="0"/>
              <a:t>, Gary Y. </a:t>
            </a:r>
            <a:r>
              <a:rPr lang="en-US" i="1" dirty="0" smtClean="0"/>
              <a:t>Whispered Silences: Japanese Americans and World War II</a:t>
            </a:r>
            <a:r>
              <a:rPr lang="en-US" dirty="0" smtClean="0"/>
              <a:t>. Seattle: University of Washington, 1996. </a:t>
            </a:r>
            <a:r>
              <a:rPr lang="en-US" i="1" dirty="0" err="1" smtClean="0"/>
              <a:t>Questia</a:t>
            </a:r>
            <a:r>
              <a:rPr lang="en-US" i="1" dirty="0" smtClean="0"/>
              <a:t> School</a:t>
            </a:r>
            <a:r>
              <a:rPr lang="en-US" dirty="0" smtClean="0"/>
              <a:t>. Web. 5 Nov. 2012.</a:t>
            </a:r>
          </a:p>
          <a:p>
            <a:pPr fontAlgn="auto">
              <a:buFont typeface="Arial" pitchFamily="34" charset="0"/>
              <a:buChar char="•"/>
              <a:defRPr/>
            </a:pPr>
            <a:r>
              <a:rPr lang="en-US" dirty="0" err="1" smtClean="0"/>
              <a:t>Bangarth</a:t>
            </a:r>
            <a:r>
              <a:rPr lang="en-US" dirty="0" smtClean="0"/>
              <a:t>, Stephanie D. "Religious Organizations and the ‘Relocation’ of Persons of Japanese Ancestry in North America: Evaluating Advocacy." </a:t>
            </a:r>
            <a:r>
              <a:rPr lang="en-US" i="1" dirty="0" smtClean="0"/>
              <a:t>American Review of Canadian Studies</a:t>
            </a:r>
            <a:r>
              <a:rPr lang="en-US" dirty="0" smtClean="0"/>
              <a:t> 34.3 (2004): </a:t>
            </a:r>
            <a:r>
              <a:rPr lang="en-US" i="1" dirty="0" err="1" smtClean="0"/>
              <a:t>Questia</a:t>
            </a:r>
            <a:r>
              <a:rPr lang="en-US" i="1" dirty="0" smtClean="0"/>
              <a:t> School</a:t>
            </a:r>
            <a:r>
              <a:rPr lang="en-US" dirty="0" smtClean="0"/>
              <a:t>. Web. 5 Nov. 2012.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Treatment of the Japanese</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The Japanese were not treated fairly because of their forced removal and relocation during World War II. </a:t>
            </a:r>
          </a:p>
          <a:p>
            <a:pPr fontAlgn="auto">
              <a:buFont typeface="Arial" pitchFamily="34" charset="0"/>
              <a:buChar char="•"/>
              <a:defRPr/>
            </a:pPr>
            <a:r>
              <a:rPr lang="en-US" dirty="0" smtClean="0"/>
              <a:t>The bombing of Pear Harbor in 1941 created resentment towards all Japanese people, including the ones within North America.</a:t>
            </a:r>
          </a:p>
          <a:p>
            <a:pPr fontAlgn="auto">
              <a:buFont typeface="Arial" pitchFamily="34" charset="0"/>
              <a:buChar char="•"/>
              <a:defRPr/>
            </a:pPr>
            <a:r>
              <a:rPr lang="en-US" dirty="0" smtClean="0"/>
              <a:t>The Japanese advocated for rights and racial equality.</a:t>
            </a:r>
          </a:p>
          <a:p>
            <a:pPr fontAlgn="auto">
              <a:buFont typeface="Arial" pitchFamily="34" charset="0"/>
              <a:buChar char="•"/>
              <a:defRPr/>
            </a:pPr>
            <a:r>
              <a:rPr lang="en-US" dirty="0" smtClean="0"/>
              <a:t>Even though these </a:t>
            </a:r>
            <a:r>
              <a:rPr lang="en-US" dirty="0"/>
              <a:t>individuals and </a:t>
            </a:r>
            <a:r>
              <a:rPr lang="en-US" dirty="0" smtClean="0"/>
              <a:t>groups were limited in power and influence, </a:t>
            </a:r>
            <a:r>
              <a:rPr lang="en-US" dirty="0"/>
              <a:t>they were </a:t>
            </a:r>
            <a:r>
              <a:rPr lang="en-US" dirty="0" smtClean="0"/>
              <a:t>an important contribution to </a:t>
            </a:r>
            <a:r>
              <a:rPr lang="en-US" dirty="0"/>
              <a:t>the advocacy movement </a:t>
            </a:r>
            <a:endParaRPr lang="en-US" dirty="0" smtClean="0"/>
          </a:p>
          <a:p>
            <a:pPr fontAlgn="auto">
              <a:buFont typeface="Arial" pitchFamily="34" charset="0"/>
              <a:buChar char="•"/>
              <a:defRPr/>
            </a:pPr>
            <a:r>
              <a:rPr lang="en-US" dirty="0" smtClean="0"/>
              <a:t>This </a:t>
            </a:r>
            <a:r>
              <a:rPr lang="en-US" dirty="0"/>
              <a:t>eventually </a:t>
            </a:r>
            <a:r>
              <a:rPr lang="en-US" dirty="0" smtClean="0"/>
              <a:t>forced </a:t>
            </a:r>
            <a:r>
              <a:rPr lang="en-US" dirty="0"/>
              <a:t>the Canadian and American </a:t>
            </a:r>
            <a:r>
              <a:rPr lang="en-US" dirty="0" smtClean="0"/>
              <a:t>governments </a:t>
            </a:r>
            <a:r>
              <a:rPr lang="en-US" dirty="0"/>
              <a:t>to reconsider the treatment </a:t>
            </a:r>
            <a:r>
              <a:rPr lang="en-US" dirty="0" smtClean="0"/>
              <a:t>of the Japanese </a:t>
            </a:r>
            <a:r>
              <a:rPr lang="en-US" dirty="0"/>
              <a:t>in North America, and the issue of racial discrimination, </a:t>
            </a:r>
            <a:r>
              <a:rPr lang="en-US" dirty="0" smtClean="0"/>
              <a:t>as a whole.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Organizations</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The </a:t>
            </a:r>
            <a:r>
              <a:rPr lang="en-US" dirty="0"/>
              <a:t>Cooperative Committee for Japanese Canadians (CCJC) </a:t>
            </a:r>
            <a:r>
              <a:rPr lang="en-US" dirty="0" smtClean="0"/>
              <a:t>was a group that was concerned </a:t>
            </a:r>
            <a:r>
              <a:rPr lang="en-US" dirty="0"/>
              <a:t>with </a:t>
            </a:r>
            <a:r>
              <a:rPr lang="en-US" dirty="0" smtClean="0"/>
              <a:t>protecting </a:t>
            </a:r>
            <a:r>
              <a:rPr lang="en-US" dirty="0"/>
              <a:t>the human rights and freedoms of Japanese Canadians during and after </a:t>
            </a:r>
            <a:r>
              <a:rPr lang="en-US" dirty="0" smtClean="0"/>
              <a:t>WWII.</a:t>
            </a:r>
          </a:p>
          <a:p>
            <a:pPr fontAlgn="auto">
              <a:buFont typeface="Arial" pitchFamily="34" charset="0"/>
              <a:buChar char="•"/>
              <a:defRPr/>
            </a:pPr>
            <a:r>
              <a:rPr lang="en-US" dirty="0"/>
              <a:t>The American Civil Liberties Union (</a:t>
            </a:r>
            <a:r>
              <a:rPr lang="en-US" dirty="0" smtClean="0"/>
              <a:t>ACLU) led </a:t>
            </a:r>
            <a:r>
              <a:rPr lang="en-US" dirty="0"/>
              <a:t>the </a:t>
            </a:r>
            <a:r>
              <a:rPr lang="en-US" dirty="0" smtClean="0"/>
              <a:t>offensive </a:t>
            </a:r>
            <a:r>
              <a:rPr lang="en-US" dirty="0"/>
              <a:t>in the U.S. through legal challenges in the Supreme Court. </a:t>
            </a:r>
            <a:endParaRPr lang="en-US" dirty="0" smtClean="0"/>
          </a:p>
          <a:p>
            <a:pPr fontAlgn="auto">
              <a:buFont typeface="Arial" pitchFamily="34" charset="0"/>
              <a:buChar char="•"/>
              <a:defRPr/>
            </a:pPr>
            <a:r>
              <a:rPr lang="en-US" dirty="0" smtClean="0"/>
              <a:t>Additionally</a:t>
            </a:r>
            <a:r>
              <a:rPr lang="en-US" dirty="0"/>
              <a:t>, </a:t>
            </a:r>
            <a:r>
              <a:rPr lang="en-US" dirty="0" smtClean="0"/>
              <a:t>groups </a:t>
            </a:r>
            <a:r>
              <a:rPr lang="en-US" dirty="0"/>
              <a:t>other than the CCJC and the ACLU </a:t>
            </a:r>
            <a:r>
              <a:rPr lang="en-US" dirty="0" smtClean="0"/>
              <a:t>advocated </a:t>
            </a:r>
            <a:r>
              <a:rPr lang="en-US" dirty="0"/>
              <a:t>for the fair </a:t>
            </a:r>
            <a:r>
              <a:rPr lang="en-US" dirty="0" smtClean="0"/>
              <a:t>treatment of the Japanese.</a:t>
            </a:r>
          </a:p>
          <a:p>
            <a:pPr fontAlgn="auto">
              <a:buFont typeface="Arial" pitchFamily="34" charset="0"/>
              <a:buChar char="•"/>
              <a:defRPr/>
            </a:pPr>
            <a:r>
              <a:rPr lang="en-US" dirty="0" smtClean="0"/>
              <a:t>These organizations assaulted </a:t>
            </a:r>
            <a:r>
              <a:rPr lang="en-US" dirty="0"/>
              <a:t>the relocation </a:t>
            </a:r>
            <a:r>
              <a:rPr lang="en-US" dirty="0" smtClean="0"/>
              <a:t>and </a:t>
            </a:r>
            <a:r>
              <a:rPr lang="en-US" dirty="0"/>
              <a:t>deportation </a:t>
            </a:r>
            <a:r>
              <a:rPr lang="en-US" dirty="0" smtClean="0"/>
              <a:t>policies (in Canada) toward the Japanese. </a:t>
            </a:r>
          </a:p>
          <a:p>
            <a:pPr fontAlgn="auto">
              <a:buFont typeface="Arial" pitchFamily="34" charset="0"/>
              <a:buChar char="•"/>
              <a:defRPr/>
            </a:pPr>
            <a:r>
              <a:rPr lang="en-US" dirty="0" smtClean="0"/>
              <a:t>This portrayed </a:t>
            </a:r>
            <a:r>
              <a:rPr lang="en-US" dirty="0"/>
              <a:t>the growing interest in egalitarian rights which had already begun to emerge during WWII and </a:t>
            </a:r>
            <a:r>
              <a:rPr lang="en-US" dirty="0" smtClean="0"/>
              <a:t>began to influence the importance of human rights </a:t>
            </a:r>
            <a:r>
              <a:rPr lang="en-US" dirty="0"/>
              <a:t>in </a:t>
            </a:r>
            <a:r>
              <a:rPr lang="en-US" dirty="0" smtClean="0"/>
              <a:t>Canada.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Relocation camps</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Japanese American communities of western United States were rounded up and sent to "internment camps," prisons run by the Justice Department.</a:t>
            </a:r>
          </a:p>
          <a:p>
            <a:pPr fontAlgn="auto">
              <a:buFont typeface="Arial" pitchFamily="34" charset="0"/>
              <a:buChar char="•"/>
              <a:defRPr/>
            </a:pPr>
            <a:r>
              <a:rPr lang="en-US" dirty="0" smtClean="0"/>
              <a:t>Within three months, everyone else of Japanese ancestry who remained on the West Coast was sent first to an assembly center and then to a camp administered by a new civilian agency.</a:t>
            </a:r>
          </a:p>
          <a:p>
            <a:pPr fontAlgn="auto">
              <a:buFont typeface="Arial" pitchFamily="34" charset="0"/>
              <a:buChar char="•"/>
              <a:defRPr/>
            </a:pPr>
            <a:r>
              <a:rPr lang="en-US" dirty="0" smtClean="0"/>
              <a:t>Within just ten "relocation camps," more than 110,000 people of Japanese ancestry, two-thirds of them American citizens, were interned for three years.</a:t>
            </a:r>
          </a:p>
          <a:p>
            <a:pPr fontAlgn="auto">
              <a:buFont typeface="Arial" pitchFamily="34" charset="0"/>
              <a:buChar char="•"/>
              <a:defRPr/>
            </a:pPr>
            <a:r>
              <a:rPr lang="en-US" dirty="0" smtClean="0"/>
              <a:t>Locations: Poston in Arizona along the Colorado River, Gila River in central Arizona, Minidoka in Idaho, </a:t>
            </a:r>
            <a:r>
              <a:rPr lang="en-US" dirty="0" err="1" smtClean="0"/>
              <a:t>Amache</a:t>
            </a:r>
            <a:r>
              <a:rPr lang="en-US" dirty="0" smtClean="0"/>
              <a:t> in Colorado, Heart Mountain in Wyoming, Tule Lake in northern California, and Topaz in the salt flats of Utah. Jerome and </a:t>
            </a:r>
            <a:r>
              <a:rPr lang="en-US" dirty="0" err="1" smtClean="0"/>
              <a:t>Rohwer</a:t>
            </a:r>
            <a:r>
              <a:rPr lang="en-US" dirty="0" smtClean="0"/>
              <a:t> were in the swampy delta of the Mississippi River in Arkansas.</a:t>
            </a:r>
          </a:p>
          <a:p>
            <a:pPr fontAlgn="auto">
              <a:buFont typeface="Arial" pitchFamily="34" charset="0"/>
              <a:buChar cha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Relocation camps (cont.)</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Conditions of the camps: </a:t>
            </a:r>
          </a:p>
          <a:p>
            <a:pPr lvl="1" fontAlgn="auto">
              <a:buFont typeface="Arial" pitchFamily="34" charset="0"/>
              <a:buChar char="•"/>
              <a:defRPr/>
            </a:pPr>
            <a:r>
              <a:rPr lang="en-US" dirty="0" smtClean="0"/>
              <a:t>Heart Mountain had strong winds and temperatures well below zero much of the winter. </a:t>
            </a:r>
          </a:p>
          <a:p>
            <a:pPr lvl="1" fontAlgn="auto">
              <a:buFont typeface="Arial" pitchFamily="34" charset="0"/>
              <a:buChar char="•"/>
              <a:defRPr/>
            </a:pPr>
            <a:r>
              <a:rPr lang="en-US" dirty="0" smtClean="0"/>
              <a:t>Gila River and Poston both reached over 100 degrees much of the summer. </a:t>
            </a:r>
          </a:p>
          <a:p>
            <a:pPr lvl="1" fontAlgn="auto">
              <a:buFont typeface="Arial" pitchFamily="34" charset="0"/>
              <a:buChar char="•"/>
              <a:defRPr/>
            </a:pPr>
            <a:r>
              <a:rPr lang="en-US" dirty="0" smtClean="0"/>
              <a:t>All of the camps had poisonous snakes: in the West, mainly rattlers; in Arkansas, four kinds of poisonous snake were in the high grasses. </a:t>
            </a:r>
          </a:p>
          <a:p>
            <a:pPr lvl="1" fontAlgn="auto">
              <a:buFont typeface="Arial" pitchFamily="34" charset="0"/>
              <a:buChar char="•"/>
              <a:defRPr/>
            </a:pPr>
            <a:r>
              <a:rPr lang="en-US" dirty="0" smtClean="0"/>
              <a:t>In all the camps the barracks in which the internees had lived had been removed after the war.</a:t>
            </a:r>
          </a:p>
          <a:p>
            <a:pPr fontAlgn="auto">
              <a:buFont typeface="Arial" pitchFamily="34" charset="0"/>
              <a:buChar char="•"/>
              <a:defRPr/>
            </a:pPr>
            <a:r>
              <a:rPr lang="en-US" dirty="0" smtClean="0"/>
              <a:t>The removal and detention of Japanese Americans during World War II deprived them of their civil rights.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actions of Japanese Canadians</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A diverse number of church leaders and religious groups in Canada furthered their opposition to the policies of deportation in 1945. </a:t>
            </a:r>
          </a:p>
          <a:p>
            <a:pPr fontAlgn="auto">
              <a:buFont typeface="Arial" pitchFamily="34" charset="0"/>
              <a:buChar char="•"/>
              <a:defRPr/>
            </a:pPr>
            <a:r>
              <a:rPr lang="en-US" dirty="0" smtClean="0"/>
              <a:t>These groups denounced discrimination that was based upon racial prejudice.</a:t>
            </a:r>
          </a:p>
          <a:p>
            <a:pPr fontAlgn="auto">
              <a:buFont typeface="Arial" pitchFamily="34" charset="0"/>
              <a:buChar char="•"/>
              <a:defRPr/>
            </a:pPr>
            <a:r>
              <a:rPr lang="en-US" dirty="0" smtClean="0"/>
              <a:t>The Canadian Christian groups’ actions of bringing justice to the Japanese Canadians continued when the CCJC supported the idea of taking the matter of the offensive Orders-in-Council to the Privy Council. </a:t>
            </a:r>
          </a:p>
          <a:p>
            <a:pPr fontAlgn="auto">
              <a:buFont typeface="Arial" pitchFamily="34" charset="0"/>
              <a:buChar char="•"/>
              <a:defRPr/>
            </a:pPr>
            <a:r>
              <a:rPr lang="en-US" dirty="0" smtClean="0"/>
              <a:t>When the Privy Council ruled in favor of the federal government’s policies in 1946, the churches and religious organizations still continued to support the CCJC in their efforts to oppose deportation.</a:t>
            </a:r>
          </a:p>
          <a:p>
            <a:pPr fontAlgn="auto">
              <a:buFont typeface="Arial" pitchFamily="34" charset="0"/>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actions of </a:t>
            </a:r>
            <a:r>
              <a:rPr lang="en-US" dirty="0" err="1" smtClean="0"/>
              <a:t>japanese</a:t>
            </a:r>
            <a:r>
              <a:rPr lang="en-US" dirty="0" smtClean="0"/>
              <a:t> </a:t>
            </a:r>
            <a:r>
              <a:rPr lang="en-US" dirty="0" err="1" smtClean="0"/>
              <a:t>americans</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When compared to the Japanese Canadians, the leadership of the American churches were not as politically active in desiring a change in government. </a:t>
            </a:r>
          </a:p>
          <a:p>
            <a:pPr fontAlgn="auto">
              <a:buFont typeface="Arial" pitchFamily="34" charset="0"/>
              <a:buChar char="•"/>
              <a:defRPr/>
            </a:pPr>
            <a:r>
              <a:rPr lang="en-US" dirty="0" smtClean="0"/>
              <a:t>The American Peace churches were the only exceptions. </a:t>
            </a:r>
          </a:p>
          <a:p>
            <a:pPr lvl="1" fontAlgn="auto">
              <a:buFont typeface="Arial" pitchFamily="34" charset="0"/>
              <a:buChar char="•"/>
              <a:defRPr/>
            </a:pPr>
            <a:r>
              <a:rPr lang="en-US" dirty="0" smtClean="0"/>
              <a:t>In particular, the Society of Friends (Quakers) attracted attention and gained support in the relocation camps.</a:t>
            </a:r>
          </a:p>
          <a:p>
            <a:pPr fontAlgn="auto">
              <a:buFont typeface="Arial" pitchFamily="34" charset="0"/>
              <a:buChar char="•"/>
              <a:defRPr/>
            </a:pPr>
            <a:r>
              <a:rPr lang="en-US" dirty="0" smtClean="0"/>
              <a:t>Even though the American churches provided opposition to the removal policy in 1942, they were relatively quiet.</a:t>
            </a:r>
          </a:p>
          <a:p>
            <a:pPr lvl="1" fontAlgn="auto">
              <a:buFont typeface="Arial" pitchFamily="34" charset="0"/>
              <a:buChar char="•"/>
              <a:defRPr/>
            </a:pPr>
            <a:r>
              <a:rPr lang="en-US" dirty="0" smtClean="0"/>
              <a:t>American churches were more interested in resettlement and in implementing the government's policies in that regard.</a:t>
            </a:r>
          </a:p>
          <a:p>
            <a:pPr lvl="1" fontAlgn="auto">
              <a:buFont typeface="Arial" pitchFamily="34" charset="0"/>
              <a:buNone/>
              <a:defRPr/>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Conclusion</a:t>
            </a:r>
            <a:endParaRPr lang="en-US" dirty="0"/>
          </a:p>
        </p:txBody>
      </p:sp>
      <p:sp>
        <p:nvSpPr>
          <p:cNvPr id="3" name="Content Placeholder 2"/>
          <p:cNvSpPr>
            <a:spLocks noGrp="1"/>
          </p:cNvSpPr>
          <p:nvPr>
            <p:ph sz="quarter" idx="13"/>
          </p:nvPr>
        </p:nvSpPr>
        <p:spPr/>
        <p:txBody>
          <a:bodyPr/>
          <a:lstStyle/>
          <a:p>
            <a:pPr fontAlgn="auto">
              <a:buFont typeface="Arial" pitchFamily="34" charset="0"/>
              <a:buChar char="•"/>
              <a:defRPr/>
            </a:pPr>
            <a:r>
              <a:rPr lang="en-US" dirty="0" smtClean="0"/>
              <a:t>The campaign for justice for the Japanese thus began long before the end of the war, and wound up long after war's end. </a:t>
            </a:r>
          </a:p>
          <a:p>
            <a:pPr fontAlgn="auto">
              <a:buFont typeface="Arial" pitchFamily="34" charset="0"/>
              <a:buChar char="•"/>
              <a:defRPr/>
            </a:pPr>
            <a:r>
              <a:rPr lang="en-US" dirty="0" smtClean="0"/>
              <a:t>The belief that human rights also needed to be defended was evoked from the treatment of the Japanese ancestry. </a:t>
            </a:r>
          </a:p>
          <a:p>
            <a:pPr fontAlgn="auto">
              <a:buFont typeface="Arial" pitchFamily="34" charset="0"/>
              <a:buChar char="•"/>
              <a:defRPr/>
            </a:pPr>
            <a:r>
              <a:rPr lang="en-US" dirty="0" smtClean="0"/>
              <a:t>The fair treatment of the Japanese can be derived from the religion, faith, and principles of many Christian leaders.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OPVL</a:t>
            </a:r>
            <a:endParaRPr lang="en-US" dirty="0"/>
          </a:p>
        </p:txBody>
      </p:sp>
      <p:pic>
        <p:nvPicPr>
          <p:cNvPr id="21506" name="Content Placeholder 3" descr="japanese.jpg"/>
          <p:cNvPicPr>
            <a:picLocks noGrp="1" noChangeAspect="1"/>
          </p:cNvPicPr>
          <p:nvPr>
            <p:ph sz="quarter" idx="13"/>
          </p:nvPr>
        </p:nvPicPr>
        <p:blipFill>
          <a:blip r:embed="rId2">
            <a:lum contrast="34000"/>
          </a:blip>
          <a:srcRect/>
          <a:stretch>
            <a:fillRect/>
          </a:stretch>
        </p:blipFill>
        <p:spPr bwMode="auto">
          <a:xfrm>
            <a:off x="990600" y="1524000"/>
            <a:ext cx="6858000" cy="3995738"/>
          </a:xfrm>
        </p:spPr>
      </p:pic>
    </p:spTree>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175</TotalTime>
  <Words>907</Words>
  <Application>Microsoft Office PowerPoint</Application>
  <PresentationFormat>On-screen Show (4:3)</PresentationFormat>
  <Paragraphs>52</Paragraphs>
  <Slides>11</Slides>
  <Notes>0</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11</vt:i4>
      </vt:variant>
    </vt:vector>
  </HeadingPairs>
  <TitlesOfParts>
    <vt:vector size="19" baseType="lpstr">
      <vt:lpstr>Arial Narrow</vt:lpstr>
      <vt:lpstr>Arial</vt:lpstr>
      <vt:lpstr>Calibri</vt:lpstr>
      <vt:lpstr>Arial Black</vt:lpstr>
      <vt:lpstr>Horizon</vt:lpstr>
      <vt:lpstr>Horizon</vt:lpstr>
      <vt:lpstr>Horizon</vt:lpstr>
      <vt:lpstr>Horizon</vt:lpstr>
      <vt:lpstr>WORLD WAR II THE TREATMENT OF JAPANESE AMERICANS AND JAPANESE CANADIANS</vt:lpstr>
      <vt:lpstr>THE TREATMENT OF THE JAPANESE</vt:lpstr>
      <vt:lpstr>ORGANIZATIONS</vt:lpstr>
      <vt:lpstr>RELOCATION CAMPS</vt:lpstr>
      <vt:lpstr>RELOCATION CAMPS (CONT.)</vt:lpstr>
      <vt:lpstr>THE ACTIONS OF JAPANESE CANADIANS</vt:lpstr>
      <vt:lpstr>THE ACTIONS OF JAPANESE AMERICANS</vt:lpstr>
      <vt:lpstr>CONCLUSION</vt:lpstr>
      <vt:lpstr>OPVL</vt:lpstr>
      <vt:lpstr>HOW DID YOU DO?</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II The Treatment of Japanese Americans and Japanese Canadians</dc:title>
  <dc:creator>Kennedy High School</dc:creator>
  <cp:lastModifiedBy> </cp:lastModifiedBy>
  <cp:revision>17</cp:revision>
  <dcterms:created xsi:type="dcterms:W3CDTF">2012-10-31T16:25:57Z</dcterms:created>
  <dcterms:modified xsi:type="dcterms:W3CDTF">2012-11-14T22:35:11Z</dcterms:modified>
</cp:coreProperties>
</file>